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60" r:id="rId2"/>
    <p:sldMasterId id="2147483670" r:id="rId3"/>
  </p:sldMasterIdLst>
  <p:notesMasterIdLst>
    <p:notesMasterId r:id="rId25"/>
  </p:notesMasterIdLst>
  <p:handoutMasterIdLst>
    <p:handoutMasterId r:id="rId26"/>
  </p:handoutMasterIdLst>
  <p:sldIdLst>
    <p:sldId id="256" r:id="rId4"/>
    <p:sldId id="289" r:id="rId5"/>
    <p:sldId id="290" r:id="rId6"/>
    <p:sldId id="271" r:id="rId7"/>
    <p:sldId id="291" r:id="rId8"/>
    <p:sldId id="257" r:id="rId9"/>
    <p:sldId id="292" r:id="rId10"/>
    <p:sldId id="262" r:id="rId11"/>
    <p:sldId id="316" r:id="rId12"/>
    <p:sldId id="293" r:id="rId13"/>
    <p:sldId id="294" r:id="rId14"/>
    <p:sldId id="295" r:id="rId15"/>
    <p:sldId id="296" r:id="rId16"/>
    <p:sldId id="260" r:id="rId17"/>
    <p:sldId id="328" r:id="rId18"/>
    <p:sldId id="329" r:id="rId19"/>
    <p:sldId id="330" r:id="rId20"/>
    <p:sldId id="266" r:id="rId21"/>
    <p:sldId id="317" r:id="rId22"/>
    <p:sldId id="326" r:id="rId23"/>
    <p:sldId id="327" r:id="rId24"/>
  </p:sldIdLst>
  <p:sldSz cx="9144000" cy="5143500" type="screen16x9"/>
  <p:notesSz cx="9947275" cy="6858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作者" initials="A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0" autoAdjust="0"/>
    <p:restoredTop sz="94660"/>
  </p:normalViewPr>
  <p:slideViewPr>
    <p:cSldViewPr snapToGrid="0">
      <p:cViewPr>
        <p:scale>
          <a:sx n="100" d="100"/>
          <a:sy n="100" d="100"/>
        </p:scale>
        <p:origin x="-594" y="-402"/>
      </p:cViewPr>
      <p:guideLst>
        <p:guide orient="horz" pos="1696"/>
        <p:guide pos="2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10486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34487" y="1"/>
            <a:ext cx="4310486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pPr/>
              <a:t>2019/11/12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4310486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34487" y="6513910"/>
            <a:ext cx="4310486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306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10486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634487" y="1"/>
            <a:ext cx="4310486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  <a:pPr/>
              <a:t>2019/11/12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916238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94728" y="3300412"/>
            <a:ext cx="795782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310486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634487" y="6513910"/>
            <a:ext cx="4310486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932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916238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916238" y="857250"/>
            <a:ext cx="4114800" cy="2314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2916238" y="857250"/>
            <a:ext cx="4114800" cy="2314575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TEMPLATE" hidden="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00">
              <a:solidFill>
                <a:prstClr val="white"/>
              </a:solidFill>
            </a:endParaRPr>
          </a:p>
        </p:txBody>
      </p:sp>
      <p:sp>
        <p:nvSpPr>
          <p:cNvPr id="3" name="文本框 18"/>
          <p:cNvSpPr txBox="1"/>
          <p:nvPr userDrawn="1"/>
        </p:nvSpPr>
        <p:spPr>
          <a:xfrm>
            <a:off x="484292" y="-44503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导入新知</a:t>
            </a:r>
            <a:endParaRPr lang="zh-CN" altLang="en-US" sz="25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Tm="0">
    <p:fade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1390893"/>
            <a:ext cx="6858000" cy="1242039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2001"/>
            <a:ext cx="6858000" cy="124203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3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2019/11/12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92"/>
            <a:ext cx="7886700" cy="994346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458"/>
            <a:ext cx="7886700" cy="3264074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8096"/>
            <a:ext cx="2057400" cy="273892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2019/11/12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8096"/>
            <a:ext cx="3086100" cy="273892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8096"/>
            <a:ext cx="2057400" cy="273892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TEMPLATE" hidden="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0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slow" advTm="0">
    <p:fade/>
  </p:transition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TEMPLATE" hidden="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00">
              <a:solidFill>
                <a:prstClr val="white"/>
              </a:solidFill>
            </a:endParaRP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7859"/>
            <a:ext cx="2743200" cy="36439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defTabSz="685800">
              <a:defRPr/>
            </a:pPr>
            <a:fld id="{DE992C8C-F093-4FD8-8873-42F5D5B5915D}" type="datetimeFigureOut">
              <a:rPr lang="zh-CN" altLang="en-US" sz="1350">
                <a:solidFill>
                  <a:prstClr val="black"/>
                </a:solidFill>
              </a:rPr>
              <a:pPr defTabSz="685800">
                <a:defRPr/>
              </a:pPr>
              <a:t>2019/11/12</a:t>
            </a:fld>
            <a:endParaRPr lang="zh-CN" altLang="en-US" sz="1350">
              <a:solidFill>
                <a:prstClr val="black"/>
              </a:solidFill>
              <a:ea typeface="+mn-ea"/>
            </a:endParaRPr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7859"/>
            <a:ext cx="4114800" cy="36439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1">
                <a:latin typeface="+mn-lt"/>
                <a:ea typeface="+mn-ea"/>
              </a:defRPr>
            </a:lvl1pPr>
          </a:lstStyle>
          <a:p>
            <a:pPr defTabSz="685800">
              <a:defRPr/>
            </a:pPr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7859"/>
            <a:ext cx="2743200" cy="36439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defTabSz="685800">
              <a:defRPr/>
            </a:pPr>
            <a:fld id="{BBC06761-3C82-4EBB-ABA8-C6146A0EBDEA}" type="slidenum">
              <a:rPr lang="zh-CN" altLang="en-US" sz="135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zh-CN" altLang="en-US" sz="1350">
              <a:solidFill>
                <a:prstClr val="black"/>
              </a:solidFill>
              <a:ea typeface="+mn-ea"/>
            </a:endParaRPr>
          </a:p>
        </p:txBody>
      </p:sp>
    </p:spTree>
  </p:cSld>
  <p:clrMapOvr>
    <a:masterClrMapping/>
  </p:clrMapOvr>
  <p:transition spd="slow">
    <p:random/>
  </p:transition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TEMPLATE" hidden="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0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TEMPLATE" hidden="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00">
              <a:solidFill>
                <a:prstClr val="white"/>
              </a:solidFill>
            </a:endParaRP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7859"/>
            <a:ext cx="2743200" cy="36439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defTabSz="685800">
              <a:defRPr/>
            </a:pPr>
            <a:fld id="{DE992C8C-F093-4FD8-8873-42F5D5B5915D}" type="datetimeFigureOut">
              <a:rPr lang="zh-CN" altLang="en-US" sz="1350">
                <a:solidFill>
                  <a:prstClr val="black"/>
                </a:solidFill>
              </a:rPr>
              <a:pPr defTabSz="685800">
                <a:defRPr/>
              </a:pPr>
              <a:t>2019/11/12</a:t>
            </a:fld>
            <a:endParaRPr lang="zh-CN" altLang="en-US" sz="1350">
              <a:solidFill>
                <a:prstClr val="black"/>
              </a:solidFill>
              <a:ea typeface="+mn-ea"/>
            </a:endParaRPr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7859"/>
            <a:ext cx="4114800" cy="36439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1">
                <a:latin typeface="+mn-lt"/>
                <a:ea typeface="+mn-ea"/>
              </a:defRPr>
            </a:lvl1pPr>
          </a:lstStyle>
          <a:p>
            <a:pPr defTabSz="685800">
              <a:defRPr/>
            </a:pPr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7859"/>
            <a:ext cx="2743200" cy="364395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defTabSz="685800">
              <a:defRPr/>
            </a:pPr>
            <a:fld id="{BBC06761-3C82-4EBB-ABA8-C6146A0EBDEA}" type="slidenum">
              <a:rPr lang="zh-CN" altLang="en-US" sz="135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zh-CN" altLang="en-US" sz="1350">
              <a:solidFill>
                <a:prstClr val="black"/>
              </a:solidFill>
              <a:ea typeface="+mn-ea"/>
            </a:endParaRPr>
          </a:p>
        </p:txBody>
      </p:sp>
      <p:sp>
        <p:nvSpPr>
          <p:cNvPr id="8" name="文本框 18"/>
          <p:cNvSpPr txBox="1"/>
          <p:nvPr userDrawn="1"/>
        </p:nvSpPr>
        <p:spPr>
          <a:xfrm>
            <a:off x="484292" y="-52454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素养目标</a:t>
            </a:r>
            <a:endParaRPr lang="zh-CN" altLang="en-US" sz="25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TEMPLATE" hidden="1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00">
              <a:solidFill>
                <a:prstClr val="white"/>
              </a:solidFill>
            </a:endParaRPr>
          </a:p>
        </p:txBody>
      </p:sp>
      <p:sp>
        <p:nvSpPr>
          <p:cNvPr id="3" name="文本框 18"/>
          <p:cNvSpPr txBox="1"/>
          <p:nvPr userDrawn="1"/>
        </p:nvSpPr>
        <p:spPr>
          <a:xfrm>
            <a:off x="484292" y="-44503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探究新知</a:t>
            </a:r>
          </a:p>
        </p:txBody>
      </p:sp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8"/>
          <p:cNvSpPr txBox="1"/>
          <p:nvPr userDrawn="1"/>
        </p:nvSpPr>
        <p:spPr>
          <a:xfrm>
            <a:off x="484292" y="-52454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巩固练习</a:t>
            </a:r>
            <a:endParaRPr lang="zh-CN" altLang="en-US" sz="25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8"/>
          <p:cNvSpPr txBox="1"/>
          <p:nvPr userDrawn="1"/>
        </p:nvSpPr>
        <p:spPr>
          <a:xfrm>
            <a:off x="484292" y="-44503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课堂检测</a:t>
            </a:r>
            <a:endParaRPr lang="zh-CN" altLang="en-US" sz="25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8"/>
          <p:cNvSpPr txBox="1"/>
          <p:nvPr userDrawn="1"/>
        </p:nvSpPr>
        <p:spPr>
          <a:xfrm>
            <a:off x="484292" y="-12699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solidFill>
                  <a:prstClr val="black"/>
                </a:solidFill>
                <a:latin typeface="Segoe Print" panose="02000600000000000000" charset="0"/>
                <a:ea typeface="Segoe Print" panose="02000600000000000000" charset="0"/>
              </a:rPr>
              <a:t>课堂小结</a:t>
            </a:r>
            <a:endParaRPr lang="zh-CN" altLang="en-US" sz="2500" b="1" dirty="0">
              <a:solidFill>
                <a:prstClr val="black"/>
              </a:solidFill>
              <a:latin typeface="Segoe Print" panose="02000600000000000000" charset="0"/>
              <a:ea typeface="Segoe Print" panose="02000600000000000000" charset="0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8"/>
          <p:cNvSpPr txBox="1"/>
          <p:nvPr userDrawn="1"/>
        </p:nvSpPr>
        <p:spPr>
          <a:xfrm>
            <a:off x="484292" y="-12699"/>
            <a:ext cx="1473480" cy="47705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solidFill>
                  <a:prstClr val="black"/>
                </a:solidFill>
                <a:latin typeface="Segoe Print" panose="02000600000000000000" charset="0"/>
                <a:ea typeface="Segoe Print" panose="02000600000000000000" charset="0"/>
              </a:rPr>
              <a:t>课后作业</a:t>
            </a:r>
            <a:endParaRPr lang="zh-CN" altLang="en-US" sz="2500" b="1" dirty="0">
              <a:solidFill>
                <a:prstClr val="black"/>
              </a:solidFill>
              <a:latin typeface="Segoe Print" panose="02000600000000000000" charset="0"/>
              <a:ea typeface="Segoe Print" panose="02000600000000000000" charset="0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图片 3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09970" y="44337"/>
            <a:ext cx="1080008" cy="42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直线连接符 10"/>
          <p:cNvCxnSpPr/>
          <p:nvPr/>
        </p:nvCxnSpPr>
        <p:spPr>
          <a:xfrm>
            <a:off x="1588" y="407062"/>
            <a:ext cx="2006600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reeform 74"/>
          <p:cNvSpPr>
            <a:spLocks noChangeAspect="1" noEditPoints="1"/>
          </p:cNvSpPr>
          <p:nvPr/>
        </p:nvSpPr>
        <p:spPr bwMode="auto">
          <a:xfrm>
            <a:off x="96041" y="55536"/>
            <a:ext cx="360363" cy="319088"/>
          </a:xfrm>
          <a:custGeom>
            <a:avLst/>
            <a:gdLst>
              <a:gd name="T0" fmla="*/ 127 w 167"/>
              <a:gd name="T1" fmla="*/ 22 h 148"/>
              <a:gd name="T2" fmla="*/ 74 w 167"/>
              <a:gd name="T3" fmla="*/ 0 h 148"/>
              <a:gd name="T4" fmla="*/ 0 w 167"/>
              <a:gd name="T5" fmla="*/ 74 h 148"/>
              <a:gd name="T6" fmla="*/ 74 w 167"/>
              <a:gd name="T7" fmla="*/ 148 h 148"/>
              <a:gd name="T8" fmla="*/ 143 w 167"/>
              <a:gd name="T9" fmla="*/ 99 h 148"/>
              <a:gd name="T10" fmla="*/ 70 w 167"/>
              <a:gd name="T11" fmla="*/ 79 h 148"/>
              <a:gd name="T12" fmla="*/ 127 w 167"/>
              <a:gd name="T13" fmla="*/ 22 h 148"/>
              <a:gd name="T14" fmla="*/ 147 w 167"/>
              <a:gd name="T15" fmla="*/ 19 h 148"/>
              <a:gd name="T16" fmla="*/ 93 w 167"/>
              <a:gd name="T17" fmla="*/ 73 h 148"/>
              <a:gd name="T18" fmla="*/ 164 w 167"/>
              <a:gd name="T19" fmla="*/ 92 h 148"/>
              <a:gd name="T20" fmla="*/ 167 w 167"/>
              <a:gd name="T21" fmla="*/ 69 h 148"/>
              <a:gd name="T22" fmla="*/ 147 w 167"/>
              <a:gd name="T23" fmla="*/ 19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7" h="148">
                <a:moveTo>
                  <a:pt x="127" y="22"/>
                </a:moveTo>
                <a:cubicBezTo>
                  <a:pt x="113" y="8"/>
                  <a:pt x="95" y="0"/>
                  <a:pt x="74" y="0"/>
                </a:cubicBezTo>
                <a:cubicBezTo>
                  <a:pt x="33" y="0"/>
                  <a:pt x="0" y="33"/>
                  <a:pt x="0" y="74"/>
                </a:cubicBezTo>
                <a:cubicBezTo>
                  <a:pt x="0" y="115"/>
                  <a:pt x="33" y="148"/>
                  <a:pt x="74" y="148"/>
                </a:cubicBezTo>
                <a:cubicBezTo>
                  <a:pt x="106" y="148"/>
                  <a:pt x="133" y="127"/>
                  <a:pt x="143" y="99"/>
                </a:cubicBezTo>
                <a:cubicBezTo>
                  <a:pt x="70" y="79"/>
                  <a:pt x="70" y="79"/>
                  <a:pt x="70" y="79"/>
                </a:cubicBezTo>
                <a:lnTo>
                  <a:pt x="127" y="22"/>
                </a:lnTo>
                <a:close/>
                <a:moveTo>
                  <a:pt x="147" y="19"/>
                </a:moveTo>
                <a:cubicBezTo>
                  <a:pt x="93" y="73"/>
                  <a:pt x="93" y="73"/>
                  <a:pt x="93" y="73"/>
                </a:cubicBezTo>
                <a:cubicBezTo>
                  <a:pt x="164" y="92"/>
                  <a:pt x="164" y="92"/>
                  <a:pt x="164" y="92"/>
                </a:cubicBezTo>
                <a:cubicBezTo>
                  <a:pt x="166" y="85"/>
                  <a:pt x="167" y="77"/>
                  <a:pt x="167" y="69"/>
                </a:cubicBezTo>
                <a:cubicBezTo>
                  <a:pt x="167" y="50"/>
                  <a:pt x="160" y="32"/>
                  <a:pt x="147" y="1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4824524" y="44337"/>
            <a:ext cx="32864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685800"/>
            <a:r>
              <a:rPr lang="en-US" altLang="zh-CN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</a:rPr>
              <a:t>21.1 </a:t>
            </a:r>
            <a:r>
              <a:rPr lang="zh-CN" altLang="en-US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</a:rPr>
              <a:t>现代顺风耳</a:t>
            </a:r>
            <a:r>
              <a:rPr lang="en-US" altLang="zh-CN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</a:rPr>
              <a:t>电话</a:t>
            </a:r>
            <a:r>
              <a:rPr lang="en-US" altLang="zh-CN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endParaRPr lang="zh-CN" altLang="en-US" sz="2000" b="1" dirty="0">
              <a:solidFill>
                <a:srgbClr val="F07474">
                  <a:lumMod val="50000"/>
                </a:srgbClr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65282" y="4786685"/>
            <a:ext cx="8881099" cy="356815"/>
            <a:chOff x="265282" y="4786685"/>
            <a:chExt cx="8881099" cy="356815"/>
          </a:xfrm>
        </p:grpSpPr>
        <p:pic>
          <p:nvPicPr>
            <p:cNvPr id="13" name="Picture 2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9566" y="4786685"/>
              <a:ext cx="356815" cy="356815"/>
            </a:xfrm>
            <a:prstGeom prst="rect">
              <a:avLst/>
            </a:prstGeom>
            <a:noFill/>
            <a:ln>
              <a:noFill/>
            </a:ln>
            <a:effectLst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" name="直接连接符 13"/>
            <p:cNvCxnSpPr/>
            <p:nvPr userDrawn="1"/>
          </p:nvCxnSpPr>
          <p:spPr>
            <a:xfrm>
              <a:off x="265282" y="5051419"/>
              <a:ext cx="8623906" cy="1"/>
            </a:xfrm>
            <a:prstGeom prst="line">
              <a:avLst/>
            </a:prstGeom>
            <a:noFill/>
            <a:ln w="28575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  <a:headEnd type="triangle" w="med" len="med"/>
              <a:tailEnd type="none" w="med" len="med"/>
            </a:ln>
            <a:effectLst/>
          </p:spPr>
        </p:cxnSp>
        <p:cxnSp>
          <p:nvCxnSpPr>
            <p:cNvPr id="15" name="直接连接符 14"/>
            <p:cNvCxnSpPr/>
            <p:nvPr userDrawn="1"/>
          </p:nvCxnSpPr>
          <p:spPr>
            <a:xfrm flipH="1" flipV="1">
              <a:off x="265282" y="5011664"/>
              <a:ext cx="8592469" cy="0"/>
            </a:xfrm>
            <a:prstGeom prst="line">
              <a:avLst/>
            </a:prstGeom>
            <a:noFill/>
            <a:ln w="1905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9pPr>
    </p:titleStyle>
    <p:bodyStyle>
      <a:lvl1pPr marL="257175" indent="-257175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57530" indent="-21463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857250" indent="-17145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200150" indent="-17145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43050" indent="-17145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图片 3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09970" y="44337"/>
            <a:ext cx="1080008" cy="42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组合 7"/>
          <p:cNvGrpSpPr/>
          <p:nvPr/>
        </p:nvGrpSpPr>
        <p:grpSpPr>
          <a:xfrm>
            <a:off x="265282" y="4786685"/>
            <a:ext cx="8881099" cy="356815"/>
            <a:chOff x="265282" y="4786685"/>
            <a:chExt cx="8881099" cy="356815"/>
          </a:xfrm>
        </p:grpSpPr>
        <p:pic>
          <p:nvPicPr>
            <p:cNvPr id="9" name="Picture 2"/>
            <p:cNvPicPr>
              <a:picLocks noChangeAspect="1" noChangeArrowheads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9566" y="4786685"/>
              <a:ext cx="356815" cy="356815"/>
            </a:xfrm>
            <a:prstGeom prst="rect">
              <a:avLst/>
            </a:prstGeom>
            <a:noFill/>
            <a:ln>
              <a:noFill/>
            </a:ln>
            <a:effectLst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直接连接符 9"/>
            <p:cNvCxnSpPr/>
            <p:nvPr userDrawn="1"/>
          </p:nvCxnSpPr>
          <p:spPr>
            <a:xfrm>
              <a:off x="265282" y="5051419"/>
              <a:ext cx="8623906" cy="1"/>
            </a:xfrm>
            <a:prstGeom prst="line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 userDrawn="1"/>
          </p:nvCxnSpPr>
          <p:spPr>
            <a:xfrm flipH="1" flipV="1">
              <a:off x="265282" y="5011664"/>
              <a:ext cx="8592469" cy="0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1"/>
          <p:cNvSpPr txBox="1">
            <a:spLocks noChangeArrowheads="1"/>
          </p:cNvSpPr>
          <p:nvPr/>
        </p:nvSpPr>
        <p:spPr bwMode="auto">
          <a:xfrm>
            <a:off x="4824524" y="44337"/>
            <a:ext cx="32864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685800"/>
            <a:r>
              <a:rPr lang="en-US" altLang="zh-CN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</a:rPr>
              <a:t>21.1 </a:t>
            </a:r>
            <a:r>
              <a:rPr lang="zh-CN" altLang="en-US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</a:rPr>
              <a:t>现代顺风耳</a:t>
            </a:r>
            <a:r>
              <a:rPr lang="en-US" altLang="zh-CN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</a:rPr>
              <a:t>电话</a:t>
            </a:r>
            <a:r>
              <a:rPr lang="en-US" altLang="zh-CN" sz="2000" b="1" dirty="0" smtClean="0">
                <a:solidFill>
                  <a:srgbClr val="F07474">
                    <a:lumMod val="5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endParaRPr lang="zh-CN" altLang="en-US" sz="2000" b="1" dirty="0">
              <a:solidFill>
                <a:srgbClr val="F07474">
                  <a:lumMod val="50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 spd="slow"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9pPr>
    </p:titleStyle>
    <p:bodyStyle>
      <a:lvl1pPr marL="257175" indent="-257175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57530" indent="-21463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857250" indent="-17145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200150" indent="-17145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43050" indent="-171450" algn="l" rtl="0" eaLnBrk="0" fontAlgn="base" hangingPunct="0">
        <a:spcBef>
          <a:spcPct val="19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.png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9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&#20943;&#23569;&#30005;&#35805;&#32447;.swf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wmf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" y="-17145"/>
            <a:ext cx="9144000" cy="543207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7205" y="1641475"/>
            <a:ext cx="9143999" cy="1727200"/>
          </a:xfrm>
        </p:spPr>
        <p:txBody>
          <a:bodyPr>
            <a:noAutofit/>
          </a:bodyPr>
          <a:lstStyle/>
          <a:p>
            <a:r>
              <a:rPr lang="zh-CN" altLang="en-US" sz="4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第二十一章  信息的传递</a:t>
            </a:r>
            <a:br>
              <a:rPr lang="zh-CN" altLang="en-US" sz="4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4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/>
            </a:r>
            <a:br>
              <a:rPr lang="zh-CN" altLang="en-US" sz="4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en-US" sz="4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</a:t>
            </a:r>
            <a:r>
              <a:rPr lang="en-US" altLang="zh-CN" sz="4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4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节  现代顺风耳</a:t>
            </a:r>
            <a:r>
              <a:rPr lang="en-US" altLang="zh-CN" sz="4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——</a:t>
            </a:r>
            <a:r>
              <a:rPr lang="zh-CN" altLang="en-US" sz="4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电话</a:t>
            </a:r>
          </a:p>
        </p:txBody>
      </p:sp>
      <p:pic>
        <p:nvPicPr>
          <p:cNvPr id="7" name="图片 3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84758" y="18437"/>
            <a:ext cx="1321424" cy="520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圆角矩形 7"/>
          <p:cNvSpPr/>
          <p:nvPr/>
        </p:nvSpPr>
        <p:spPr>
          <a:xfrm>
            <a:off x="7205" y="-2726"/>
            <a:ext cx="3561908" cy="435611"/>
          </a:xfrm>
          <a:prstGeom prst="round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kern="0" dirty="0">
              <a:solidFill>
                <a:prstClr val="black"/>
              </a:solidFill>
              <a:latin typeface="Times New Roman" panose="02020603050405020304"/>
              <a:ea typeface="黑体" panose="02010609060101010101" pitchFamily="49" charset="-122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141715" y="-12276"/>
            <a:ext cx="3338624" cy="400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人教</a:t>
            </a:r>
            <a:r>
              <a:rPr lang="zh-CN" altLang="en-US" sz="2000" b="1" dirty="0" smtClean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版 物理 </a:t>
            </a:r>
            <a:r>
              <a:rPr lang="zh-CN" altLang="en-US" sz="20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九</a:t>
            </a:r>
            <a:r>
              <a:rPr lang="zh-CN" altLang="en-US" sz="2000" b="1" dirty="0" smtClean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年级 下册</a:t>
            </a:r>
            <a:endParaRPr lang="zh-CN" altLang="en-US" sz="2000" b="1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2874" y="3610584"/>
            <a:ext cx="8708708" cy="1198880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t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3.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有5部电话机，若要两两相互通话，至少需要</a:t>
            </a:r>
            <a:r>
              <a:rPr lang="en-US" altLang="zh-CN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_______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条电话线，但是现实中都采用</a:t>
            </a:r>
            <a:r>
              <a:rPr lang="en-US" altLang="zh-CN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_____________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来解决电话线过多的问题，提高线路的利用率。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693693" y="3560567"/>
            <a:ext cx="495649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10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889409" y="3979191"/>
            <a:ext cx="173156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电话交换机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77880" y="733875"/>
            <a:ext cx="8618696" cy="829945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t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1.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电话机里的碳粒和膜片相当</a:t>
            </a:r>
            <a:r>
              <a:rPr lang="zh-CN" altLang="en-US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于（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　　）</a:t>
            </a:r>
          </a:p>
          <a:p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A．开关    B．变阻器      C．电磁继电器     D．电磁铁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930873" y="715275"/>
            <a:ext cx="389850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B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32874" y="1672564"/>
            <a:ext cx="8758714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2.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电话机中听筒的作用是 </a:t>
            </a:r>
            <a:r>
              <a:rPr lang="zh-CN" altLang="en-US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（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　　）</a:t>
            </a:r>
          </a:p>
          <a:p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A．使电流直接转变为声音 </a:t>
            </a:r>
          </a:p>
          <a:p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B．将声音转变为电阻 </a:t>
            </a:r>
          </a:p>
          <a:p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C．利用磁场对电流的作用，使膜片发生振动而产生声音 </a:t>
            </a:r>
          </a:p>
          <a:p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D．碳粒电阻随声音强弱变化，使电流随声音强弱变化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034738" y="1672563"/>
            <a:ext cx="40748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C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3"/>
          <p:cNvSpPr txBox="1"/>
          <p:nvPr/>
        </p:nvSpPr>
        <p:spPr>
          <a:xfrm>
            <a:off x="848201" y="1098841"/>
            <a:ext cx="8207216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电话信号分为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模拟信号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数字信号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两种。</a:t>
            </a:r>
          </a:p>
        </p:txBody>
      </p:sp>
      <p:sp>
        <p:nvSpPr>
          <p:cNvPr id="44035" name="矩形 44034"/>
          <p:cNvSpPr/>
          <p:nvPr/>
        </p:nvSpPr>
        <p:spPr>
          <a:xfrm>
            <a:off x="69533" y="1559216"/>
            <a:ext cx="8664416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      （</a:t>
            </a:r>
            <a:r>
              <a:rPr lang="en-US" altLang="zh-CN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1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）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模拟信号： 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以电话信号为</a:t>
            </a:r>
            <a:r>
              <a:rPr lang="zh-CN" altLang="en-US" sz="2400" b="1" dirty="0" smtClean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例，在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话筒将声音转换成信号电流时，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电流的频率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、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振幅变化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的情况跟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声音的频率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、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振幅变化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的情况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完全一样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。这种电流传递的信号叫做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模拟信</a:t>
            </a:r>
            <a:r>
              <a:rPr lang="zh-CN" altLang="en-US" sz="2400" b="1" dirty="0" smtClean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号</a:t>
            </a:r>
            <a:r>
              <a:rPr lang="zh-CN" altLang="en-US" sz="2400" b="1" dirty="0" smtClean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。</a:t>
            </a:r>
            <a:endParaRPr lang="zh-CN" altLang="en-US" sz="2400" b="1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44036" name="图片 4403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61098" y="2735554"/>
            <a:ext cx="6210300" cy="167306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9" name="文本框 44038"/>
          <p:cNvSpPr txBox="1"/>
          <p:nvPr/>
        </p:nvSpPr>
        <p:spPr>
          <a:xfrm>
            <a:off x="951786" y="4502680"/>
            <a:ext cx="1524776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模拟通信:</a:t>
            </a:r>
          </a:p>
        </p:txBody>
      </p:sp>
      <p:sp>
        <p:nvSpPr>
          <p:cNvPr id="44040" name="Rectangle 4"/>
          <p:cNvSpPr/>
          <p:nvPr/>
        </p:nvSpPr>
        <p:spPr>
          <a:xfrm>
            <a:off x="2476562" y="4503970"/>
            <a:ext cx="3897221" cy="461665"/>
          </a:xfrm>
          <a:prstGeom prst="rect">
            <a:avLst/>
          </a:prstGeom>
          <a:noFill/>
          <a:ln w="9525">
            <a:noFill/>
          </a:ln>
        </p:spPr>
        <p:txBody>
          <a:bodyPr vert="horz" wrap="none" anchor="t">
            <a:spAutoFit/>
          </a:bodyPr>
          <a:lstStyle/>
          <a:p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使用模拟信号的通信方</a:t>
            </a:r>
            <a:r>
              <a:rPr lang="zh-CN" altLang="en-US" sz="2400" b="1" dirty="0" smtClean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式。</a:t>
            </a:r>
            <a:endParaRPr lang="en-US" altLang="zh-CN" sz="2400" b="1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5" name="组合 18"/>
          <p:cNvGrpSpPr/>
          <p:nvPr/>
        </p:nvGrpSpPr>
        <p:grpSpPr bwMode="auto">
          <a:xfrm>
            <a:off x="2587943" y="550836"/>
            <a:ext cx="1487805" cy="426720"/>
            <a:chOff x="2004695" y="686607"/>
            <a:chExt cx="1983740" cy="570436"/>
          </a:xfrm>
        </p:grpSpPr>
        <p:sp>
          <p:nvSpPr>
            <p:cNvPr id="7" name="圆角矩形 6"/>
            <p:cNvSpPr/>
            <p:nvPr/>
          </p:nvSpPr>
          <p:spPr>
            <a:xfrm>
              <a:off x="2005542" y="686607"/>
              <a:ext cx="1893147" cy="555157"/>
            </a:xfrm>
            <a:prstGeom prst="roundRect">
              <a:avLst/>
            </a:prstGeom>
            <a:solidFill>
              <a:srgbClr val="F07474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00"/>
            </a:p>
          </p:txBody>
        </p:sp>
        <p:sp>
          <p:nvSpPr>
            <p:cNvPr id="8" name="矩形 1"/>
            <p:cNvSpPr>
              <a:spLocks noChangeArrowheads="1"/>
            </p:cNvSpPr>
            <p:nvPr/>
          </p:nvSpPr>
          <p:spPr bwMode="auto">
            <a:xfrm>
              <a:off x="2004695" y="740934"/>
              <a:ext cx="1983740" cy="5161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zh-CN" altLang="en-US" sz="2400">
                  <a:solidFill>
                    <a:sysClr val="window" lastClr="FFFFFF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知识点 </a:t>
              </a:r>
              <a:r>
                <a:rPr lang="en-US" altLang="zh-CN" sz="2400" b="1">
                  <a:solidFill>
                    <a:sysClr val="window" lastClr="FFFFFF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3</a:t>
              </a:r>
              <a:endParaRPr lang="zh-CN" altLang="en-US" sz="2400" b="1">
                <a:solidFill>
                  <a:sysClr val="window" lastClr="FFFFFF"/>
                </a:solidFill>
                <a:latin typeface="Times New Roman" panose="0202060305040502030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9" name="矩形 4"/>
          <p:cNvSpPr>
            <a:spLocks noChangeArrowheads="1"/>
          </p:cNvSpPr>
          <p:nvPr/>
        </p:nvSpPr>
        <p:spPr bwMode="auto">
          <a:xfrm>
            <a:off x="4281170" y="553720"/>
            <a:ext cx="298005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黑体" panose="02010609060101010101" pitchFamily="49" charset="-122"/>
              </a:rPr>
              <a:t>模拟通信和数字通信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5" grpId="0"/>
      <p:bldP spid="44039" grpId="0"/>
      <p:bldP spid="440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3"/>
          <p:cNvSpPr txBox="1"/>
          <p:nvPr/>
        </p:nvSpPr>
        <p:spPr>
          <a:xfrm>
            <a:off x="306229" y="634339"/>
            <a:ext cx="8358664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　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（</a:t>
            </a:r>
            <a:r>
              <a:rPr lang="en-US" altLang="zh-CN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2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）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数字信号    </a:t>
            </a:r>
          </a:p>
          <a:p>
            <a:r>
              <a:rPr lang="zh-CN" altLang="en-US" sz="2400" b="1" dirty="0">
                <a:solidFill>
                  <a:srgbClr val="CC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　　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以电报信号为</a:t>
            </a:r>
            <a:r>
              <a:rPr lang="zh-CN" altLang="en-US" sz="2400" b="1" dirty="0" smtClean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例，用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点“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· </a:t>
            </a:r>
            <a:r>
              <a:rPr lang="en-US" altLang="zh-CN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”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和画“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—</a:t>
            </a:r>
            <a:r>
              <a:rPr lang="en-US" altLang="zh-CN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” 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的组合代表各种数字，一定的数字组合代表一个汉字。</a:t>
            </a:r>
          </a:p>
        </p:txBody>
      </p:sp>
      <p:sp>
        <p:nvSpPr>
          <p:cNvPr id="39941" name="文本框 39940"/>
          <p:cNvSpPr txBox="1"/>
          <p:nvPr/>
        </p:nvSpPr>
        <p:spPr>
          <a:xfrm>
            <a:off x="1549241" y="1810676"/>
            <a:ext cx="5338286" cy="22326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   1  </a:t>
            </a:r>
            <a:r>
              <a:rPr lang="en-US" altLang="zh-CN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·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－－－－     </a:t>
            </a:r>
            <a:r>
              <a:rPr lang="zh-CN" altLang="en-US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     </a:t>
            </a:r>
            <a:r>
              <a:rPr lang="en-US" altLang="zh-CN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A ·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－ </a:t>
            </a:r>
          </a:p>
          <a:p>
            <a:pPr algn="ctr"/>
            <a:r>
              <a:rPr lang="en-US" altLang="zh-CN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     2  </a:t>
            </a:r>
            <a:r>
              <a:rPr lang="en-US" altLang="zh-CN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··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－－－        </a:t>
            </a:r>
            <a:r>
              <a:rPr lang="zh-CN" altLang="en-US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     </a:t>
            </a:r>
            <a:r>
              <a:rPr lang="en-US" altLang="zh-CN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B 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－</a:t>
            </a:r>
            <a:r>
              <a:rPr lang="en-US" altLang="zh-CN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··· </a:t>
            </a:r>
          </a:p>
          <a:p>
            <a:pPr algn="ctr"/>
            <a:r>
              <a:rPr lang="en-US" altLang="zh-CN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        3  </a:t>
            </a:r>
            <a:r>
              <a:rPr lang="en-US" altLang="zh-CN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···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－－        </a:t>
            </a:r>
            <a:r>
              <a:rPr lang="zh-CN" altLang="en-US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        </a:t>
            </a:r>
            <a:r>
              <a:rPr lang="en-US" altLang="zh-CN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C 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－</a:t>
            </a:r>
            <a:r>
              <a:rPr lang="en-US" altLang="zh-CN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·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－</a:t>
            </a:r>
            <a:r>
              <a:rPr lang="en-US" altLang="zh-CN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· </a:t>
            </a:r>
          </a:p>
          <a:p>
            <a:pPr algn="ctr"/>
            <a:r>
              <a:rPr lang="en-US" altLang="zh-CN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    4  </a:t>
            </a:r>
            <a:r>
              <a:rPr lang="en-US" altLang="zh-CN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····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－        </a:t>
            </a:r>
            <a:r>
              <a:rPr lang="zh-CN" altLang="en-US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           </a:t>
            </a:r>
            <a:r>
              <a:rPr lang="en-US" altLang="zh-CN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D 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－</a:t>
            </a:r>
            <a:r>
              <a:rPr lang="en-US" altLang="zh-CN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··</a:t>
            </a:r>
          </a:p>
          <a:p>
            <a:pPr algn="ctr"/>
            <a:r>
              <a:rPr lang="en-US" altLang="zh-CN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5  ·····                      E ·  </a:t>
            </a:r>
          </a:p>
          <a:p>
            <a:pPr algn="ctr">
              <a:lnSpc>
                <a:spcPct val="80000"/>
              </a:lnSpc>
            </a:pPr>
            <a:r>
              <a:rPr lang="en-US" altLang="zh-CN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   </a:t>
            </a:r>
            <a:r>
              <a:rPr lang="en-US" altLang="zh-CN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……               </a:t>
            </a:r>
            <a:r>
              <a:rPr lang="en-US" altLang="zh-CN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        </a:t>
            </a:r>
            <a:r>
              <a:rPr lang="en-US" altLang="zh-CN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…… </a:t>
            </a:r>
            <a:endParaRPr lang="zh-CN" altLang="en-US" sz="2400" b="1" dirty="0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39963" name="矩形 39962"/>
          <p:cNvSpPr/>
          <p:nvPr/>
        </p:nvSpPr>
        <p:spPr>
          <a:xfrm>
            <a:off x="595313" y="4081436"/>
            <a:ext cx="8339614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　　发声、发光的长短，电压、电流的有无，数字</a:t>
            </a:r>
            <a:r>
              <a:rPr lang="en-US" altLang="zh-CN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0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和</a:t>
            </a:r>
            <a:r>
              <a:rPr lang="en-US" altLang="zh-CN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1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，磁体的</a:t>
            </a:r>
            <a:r>
              <a:rPr lang="en-US" altLang="zh-CN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N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、</a:t>
            </a:r>
            <a:r>
              <a:rPr lang="en-US" altLang="zh-CN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S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极等不同符号信息都可组成数字信号。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6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/>
          <p:nvPr/>
        </p:nvSpPr>
        <p:spPr>
          <a:xfrm>
            <a:off x="1466849" y="3068901"/>
            <a:ext cx="2619375" cy="18637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模拟通信的缺点：</a:t>
            </a: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　　易受干扰</a:t>
            </a: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　　放大失真</a:t>
            </a: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　　形成噪音</a:t>
            </a:r>
          </a:p>
        </p:txBody>
      </p:sp>
      <p:sp>
        <p:nvSpPr>
          <p:cNvPr id="25603" name="Text Box 3"/>
          <p:cNvSpPr txBox="1"/>
          <p:nvPr/>
        </p:nvSpPr>
        <p:spPr>
          <a:xfrm>
            <a:off x="4521956" y="3068900"/>
            <a:ext cx="3683794" cy="18637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数字通信的优点：</a:t>
            </a: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　　信号失真小</a:t>
            </a: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　　便于存储</a:t>
            </a: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　　传输数据处理简便</a:t>
            </a:r>
          </a:p>
        </p:txBody>
      </p:sp>
      <p:sp>
        <p:nvSpPr>
          <p:cNvPr id="25604" name="Text Box 3"/>
          <p:cNvSpPr txBox="1"/>
          <p:nvPr/>
        </p:nvSpPr>
        <p:spPr>
          <a:xfrm>
            <a:off x="220742" y="2615836"/>
            <a:ext cx="8144351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　　（</a:t>
            </a:r>
            <a:r>
              <a:rPr lang="en-US" altLang="zh-CN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3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）比较两种信号传输的优缺</a:t>
            </a:r>
            <a:r>
              <a:rPr lang="zh-CN" altLang="en-US" sz="2400" b="1" dirty="0" smtClean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点：</a:t>
            </a:r>
            <a:endParaRPr lang="zh-CN" altLang="en-US" sz="2400" b="1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5606" name="Text Box 3"/>
          <p:cNvSpPr txBox="1"/>
          <p:nvPr/>
        </p:nvSpPr>
        <p:spPr>
          <a:xfrm>
            <a:off x="856615" y="1794510"/>
            <a:ext cx="758825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（</a:t>
            </a:r>
            <a:r>
              <a:rPr lang="en-US" altLang="zh-CN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2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）数字信号通信除了传输语音信号，还能传输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文字、图片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（</a:t>
            </a:r>
            <a:r>
              <a:rPr lang="en-US" altLang="zh-CN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2G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信号</a:t>
            </a:r>
            <a:r>
              <a:rPr lang="zh-CN" altLang="en-US" sz="2400" b="1" dirty="0" smtClean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）。</a:t>
            </a:r>
            <a:endParaRPr lang="zh-CN" altLang="en-US" sz="2400" b="1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25607" name="Text Box 3"/>
          <p:cNvSpPr txBox="1"/>
          <p:nvPr/>
        </p:nvSpPr>
        <p:spPr>
          <a:xfrm>
            <a:off x="214313" y="1260751"/>
            <a:ext cx="8385810" cy="5340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　　（</a:t>
            </a:r>
            <a:r>
              <a:rPr lang="en-US" altLang="zh-CN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1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）模拟信号通信只能用来传输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语音信号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（</a:t>
            </a:r>
            <a:r>
              <a:rPr lang="en-US" altLang="zh-CN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1G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信号</a:t>
            </a:r>
            <a:r>
              <a:rPr lang="zh-CN" altLang="en-US" sz="2400" b="1" dirty="0" smtClean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）。</a:t>
            </a:r>
            <a:endParaRPr lang="zh-CN" altLang="en-US" sz="2400" b="1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318861" y="673403"/>
            <a:ext cx="4406191" cy="461327"/>
            <a:chOff x="634" y="1028"/>
            <a:chExt cx="4704" cy="449"/>
          </a:xfrm>
        </p:grpSpPr>
        <p:sp>
          <p:nvSpPr>
            <p:cNvPr id="22" name="圆角矩形 21"/>
            <p:cNvSpPr/>
            <p:nvPr/>
          </p:nvSpPr>
          <p:spPr>
            <a:xfrm>
              <a:off x="634" y="1066"/>
              <a:ext cx="4609" cy="37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999FF"/>
                </a:gs>
                <a:gs pos="50000">
                  <a:schemeClr val="bg1"/>
                </a:gs>
                <a:gs pos="100000">
                  <a:srgbClr val="9999FF"/>
                </a:gs>
              </a:gsLst>
              <a:lin ang="5400000" scaled="1"/>
              <a:tileRect/>
            </a:gradFill>
            <a:ln w="28575" cap="flat" cmpd="sng">
              <a:solidFill>
                <a:srgbClr val="EAEAEA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endParaRPr sz="2400" dirty="0">
                <a:solidFill>
                  <a:srgbClr val="8E163E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endParaRPr>
            </a:p>
          </p:txBody>
        </p:sp>
        <p:sp>
          <p:nvSpPr>
            <p:cNvPr id="23" name="文本框 13316"/>
            <p:cNvSpPr txBox="1"/>
            <p:nvPr/>
          </p:nvSpPr>
          <p:spPr>
            <a:xfrm>
              <a:off x="634" y="1028"/>
              <a:ext cx="4704" cy="44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 b="1" dirty="0">
                  <a:latin typeface="Times New Roman" panose="02020603050405020304" charset="0"/>
                  <a:ea typeface="宋体" panose="02010600030101010101" pitchFamily="2" charset="-122"/>
                  <a:cs typeface="Times New Roman" panose="02020603050405020304" charset="0"/>
                </a:rPr>
                <a:t>模拟信号和数字信号的传输 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nimBg="1"/>
      <p:bldP spid="25603" grpId="0" animBg="1"/>
      <p:bldP spid="25604" grpId="0"/>
      <p:bldP spid="25606" grpId="0"/>
      <p:bldP spid="2560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6226" y="631110"/>
            <a:ext cx="8587740" cy="1753235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t">
            <a:spAutoFit/>
          </a:bodyPr>
          <a:lstStyle/>
          <a:p>
            <a:r>
              <a:rPr lang="en-US" altLang="zh-CN" sz="2700" b="1" dirty="0" smtClean="0">
                <a:solidFill>
                  <a:srgbClr val="0000FF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</a:t>
            </a:r>
            <a:r>
              <a:rPr lang="zh-CN" altLang="en-US" sz="2700" b="1" dirty="0" smtClean="0">
                <a:solidFill>
                  <a:srgbClr val="0000FF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.</a:t>
            </a:r>
            <a:r>
              <a:rPr lang="zh-CN" altLang="en-US" sz="27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_________信</a:t>
            </a:r>
            <a:r>
              <a:rPr lang="zh-CN" altLang="en-US" sz="27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号在长距离传输和多次加工、放大的过程</a:t>
            </a:r>
            <a:r>
              <a:rPr lang="zh-CN" altLang="en-US" sz="27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中，信</a:t>
            </a:r>
            <a:r>
              <a:rPr lang="zh-CN" altLang="en-US" sz="27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号电流的波形会改</a:t>
            </a:r>
            <a:r>
              <a:rPr lang="zh-CN" altLang="en-US" sz="27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变，导</a:t>
            </a:r>
            <a:r>
              <a:rPr lang="zh-CN" altLang="en-US" sz="27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致声音、图像的失</a:t>
            </a:r>
            <a:r>
              <a:rPr lang="zh-CN" altLang="en-US" sz="27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真，严</a:t>
            </a:r>
            <a:r>
              <a:rPr lang="zh-CN" altLang="en-US" sz="27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重时会通信中断。________信号只包含两种不同的状</a:t>
            </a:r>
            <a:r>
              <a:rPr lang="zh-CN" altLang="en-US" sz="27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态，形</a:t>
            </a:r>
            <a:r>
              <a:rPr lang="zh-CN" altLang="en-US" sz="27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式简单，抗干扰能力特别强。 </a:t>
            </a:r>
            <a:endParaRPr lang="zh-CN" altLang="en-US" sz="2700" b="1" dirty="0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8200" name="文本框 8199"/>
          <p:cNvSpPr txBox="1"/>
          <p:nvPr/>
        </p:nvSpPr>
        <p:spPr>
          <a:xfrm>
            <a:off x="844154" y="631110"/>
            <a:ext cx="125253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　模拟　</a:t>
            </a:r>
          </a:p>
        </p:txBody>
      </p:sp>
      <p:sp>
        <p:nvSpPr>
          <p:cNvPr id="8199" name="文本框 8198"/>
          <p:cNvSpPr txBox="1"/>
          <p:nvPr/>
        </p:nvSpPr>
        <p:spPr>
          <a:xfrm>
            <a:off x="3830241" y="1507727"/>
            <a:ext cx="975836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数字　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86226" y="2466949"/>
            <a:ext cx="8587740" cy="2306955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t">
            <a:spAutoFit/>
          </a:bodyPr>
          <a:lstStyle/>
          <a:p>
            <a:r>
              <a:rPr lang="en-US" altLang="zh-CN" sz="2400" b="1" dirty="0" smtClean="0">
                <a:solidFill>
                  <a:srgbClr val="0000FF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5.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下列信号中不属于数字信号的是 </a:t>
            </a:r>
            <a:r>
              <a:rPr lang="zh-CN" altLang="en-US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（　　）</a:t>
            </a:r>
          </a:p>
          <a:p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A．古代，士兵们常在“烽火台”上点起烟火，向远处的同</a:t>
            </a:r>
            <a:r>
              <a:rPr lang="zh-CN" altLang="en-US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伴   </a:t>
            </a:r>
            <a:endParaRPr lang="en-US" altLang="zh-CN" sz="2400" b="1" dirty="0" smtClean="0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  <a:p>
            <a:r>
              <a:rPr lang="en-US" altLang="zh-CN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</a:t>
            </a:r>
            <a:r>
              <a:rPr lang="en-US" altLang="zh-CN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     </a:t>
            </a:r>
            <a:r>
              <a:rPr lang="zh-CN" altLang="en-US" sz="2400" b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传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递敌人来犯的消息 </a:t>
            </a:r>
          </a:p>
          <a:p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B．电话机把说话声音变为电信号传给电话交换机 </a:t>
            </a:r>
          </a:p>
          <a:p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C．汉字电报码 </a:t>
            </a:r>
          </a:p>
          <a:p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D．海员举起的红色小旗或蓝色小旗向对方船只表示的信息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505311" y="2466949"/>
            <a:ext cx="389850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B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ldLvl="0"/>
      <p:bldP spid="8199" grpId="0" bldLvl="0"/>
      <p:bldP spid="6" grpId="0" bldLvl="0" animBg="1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2400" y="1156241"/>
            <a:ext cx="885825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95" indent="0" fontAlgn="auto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1.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下列关于电话的说法不正确的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是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（         ）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　　　　　　　　</a:t>
            </a:r>
          </a:p>
          <a:p>
            <a:pPr marL="252095" indent="0" fontAlgn="auto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A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．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电话是人们传递信息的一种手段</a:t>
            </a:r>
          </a:p>
          <a:p>
            <a:pPr marL="252095" indent="0" fontAlgn="auto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B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．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电话的发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明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，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让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人们冲破空间和时间的阻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隔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，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实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现互通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信</a:t>
            </a:r>
            <a:endParaRPr lang="en-US" altLang="zh-CN" sz="2400" b="1" dirty="0" smtClean="0">
              <a:solidFill>
                <a:srgbClr val="00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  <a:p>
            <a:pPr marL="252095" indent="0" fontAlgn="auto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    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息的美好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愿望</a:t>
            </a:r>
          </a:p>
          <a:p>
            <a:pPr marL="252095" indent="0" fontAlgn="auto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C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．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电话是科学家贝尔发明的</a:t>
            </a:r>
          </a:p>
          <a:p>
            <a:pPr marL="252095" indent="0" fontAlgn="auto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D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．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电话的话筒里一定有一个装着炭粒的盒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子</a:t>
            </a:r>
            <a:endParaRPr lang="zh-CN" altLang="zh-CN" sz="2400" b="1" dirty="0">
              <a:solidFill>
                <a:srgbClr val="00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grpSp>
        <p:nvGrpSpPr>
          <p:cNvPr id="3" name="组合 1"/>
          <p:cNvGrpSpPr>
            <a:grpSpLocks noChangeAspect="1"/>
          </p:cNvGrpSpPr>
          <p:nvPr/>
        </p:nvGrpSpPr>
        <p:grpSpPr>
          <a:xfrm>
            <a:off x="3219133" y="572585"/>
            <a:ext cx="2411412" cy="450850"/>
            <a:chOff x="3564387" y="597378"/>
            <a:chExt cx="2247990" cy="419195"/>
          </a:xfrm>
        </p:grpSpPr>
        <p:sp>
          <p:nvSpPr>
            <p:cNvPr id="4" name="缺角矩形 3"/>
            <p:cNvSpPr/>
            <p:nvPr/>
          </p:nvSpPr>
          <p:spPr>
            <a:xfrm rot="3000000">
              <a:off x="4021489" y="597564"/>
              <a:ext cx="419195" cy="418816"/>
            </a:xfrm>
            <a:prstGeom prst="plaque">
              <a:avLst/>
            </a:prstGeom>
            <a:solidFill>
              <a:srgbClr val="00B9FA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5" name="缺角矩形 4"/>
            <p:cNvSpPr/>
            <p:nvPr/>
          </p:nvSpPr>
          <p:spPr>
            <a:xfrm rot="3000000">
              <a:off x="4478782" y="597565"/>
              <a:ext cx="419195" cy="418815"/>
            </a:xfrm>
            <a:prstGeom prst="plaque">
              <a:avLst/>
            </a:prstGeom>
            <a:solidFill>
              <a:srgbClr val="FFBF53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6" name="缺角矩形 5"/>
            <p:cNvSpPr/>
            <p:nvPr/>
          </p:nvSpPr>
          <p:spPr>
            <a:xfrm rot="3000000">
              <a:off x="4936077" y="597564"/>
              <a:ext cx="419195" cy="418816"/>
            </a:xfrm>
            <a:prstGeom prst="plaque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7" name="缺角矩形 6"/>
            <p:cNvSpPr/>
            <p:nvPr/>
          </p:nvSpPr>
          <p:spPr>
            <a:xfrm rot="3000000">
              <a:off x="3564194" y="597565"/>
              <a:ext cx="419195" cy="418815"/>
            </a:xfrm>
            <a:prstGeom prst="plaque">
              <a:avLst/>
            </a:prstGeom>
            <a:solidFill>
              <a:srgbClr val="F07474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8" name="缺角矩形 7"/>
            <p:cNvSpPr/>
            <p:nvPr/>
          </p:nvSpPr>
          <p:spPr>
            <a:xfrm rot="3000000">
              <a:off x="5393369" y="597565"/>
              <a:ext cx="419195" cy="418815"/>
            </a:xfrm>
            <a:prstGeom prst="plaque">
              <a:avLst/>
            </a:prstGeom>
            <a:solidFill>
              <a:srgbClr val="FFBF53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9" name="TextBox 15"/>
          <p:cNvSpPr txBox="1"/>
          <p:nvPr/>
        </p:nvSpPr>
        <p:spPr>
          <a:xfrm>
            <a:off x="3184208" y="529722"/>
            <a:ext cx="2479675" cy="47705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dist" eaLnBrk="0" hangingPunct="0"/>
            <a:r>
              <a:rPr lang="zh-CN" altLang="en-US" sz="2500" b="1" dirty="0">
                <a:solidFill>
                  <a:sysClr val="window" lastClr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基础巩固题</a:t>
            </a:r>
            <a:endParaRPr lang="en-US" altLang="zh-CN" sz="2500" b="1" dirty="0">
              <a:solidFill>
                <a:sysClr val="window" lastClr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91248" y="1290294"/>
            <a:ext cx="40748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D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0500" y="1165766"/>
            <a:ext cx="90487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.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关于电话的工作过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程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，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下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列说法中不正确的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是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（       ）</a:t>
            </a:r>
            <a:endParaRPr lang="zh-CN" altLang="zh-CN" sz="2400" b="1" dirty="0">
              <a:solidFill>
                <a:srgbClr val="00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A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．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话筒利用电磁感应现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象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，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把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机械能转化为电能</a:t>
            </a: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B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．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听筒利用通电导体在磁场中受力运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动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，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把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电能转化为机械能</a:t>
            </a: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C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．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话筒把声信息直接传递到听筒引起听觉的反应</a:t>
            </a: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D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．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听筒把电信息还原成声信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息</a:t>
            </a:r>
            <a:endParaRPr lang="zh-CN" altLang="zh-CN" sz="2400" b="1" dirty="0">
              <a:solidFill>
                <a:srgbClr val="00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3" name="文本框 9"/>
          <p:cNvSpPr txBox="1"/>
          <p:nvPr/>
        </p:nvSpPr>
        <p:spPr>
          <a:xfrm>
            <a:off x="7313968" y="1281823"/>
            <a:ext cx="40748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C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grpSp>
        <p:nvGrpSpPr>
          <p:cNvPr id="4" name="组合 1"/>
          <p:cNvGrpSpPr>
            <a:grpSpLocks noChangeAspect="1"/>
          </p:cNvGrpSpPr>
          <p:nvPr/>
        </p:nvGrpSpPr>
        <p:grpSpPr>
          <a:xfrm>
            <a:off x="3219133" y="572585"/>
            <a:ext cx="2411412" cy="450850"/>
            <a:chOff x="3564387" y="597378"/>
            <a:chExt cx="2247990" cy="419195"/>
          </a:xfrm>
        </p:grpSpPr>
        <p:sp>
          <p:nvSpPr>
            <p:cNvPr id="5" name="缺角矩形 4"/>
            <p:cNvSpPr/>
            <p:nvPr/>
          </p:nvSpPr>
          <p:spPr>
            <a:xfrm rot="3000000">
              <a:off x="4021489" y="597564"/>
              <a:ext cx="419195" cy="418816"/>
            </a:xfrm>
            <a:prstGeom prst="plaque">
              <a:avLst/>
            </a:prstGeom>
            <a:solidFill>
              <a:srgbClr val="00B9FA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6" name="缺角矩形 5"/>
            <p:cNvSpPr/>
            <p:nvPr/>
          </p:nvSpPr>
          <p:spPr>
            <a:xfrm rot="3000000">
              <a:off x="4478782" y="597565"/>
              <a:ext cx="419195" cy="418815"/>
            </a:xfrm>
            <a:prstGeom prst="plaque">
              <a:avLst/>
            </a:prstGeom>
            <a:solidFill>
              <a:srgbClr val="FFBF53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7" name="缺角矩形 6"/>
            <p:cNvSpPr/>
            <p:nvPr/>
          </p:nvSpPr>
          <p:spPr>
            <a:xfrm rot="3000000">
              <a:off x="4936077" y="597564"/>
              <a:ext cx="419195" cy="418816"/>
            </a:xfrm>
            <a:prstGeom prst="plaque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8" name="缺角矩形 7"/>
            <p:cNvSpPr/>
            <p:nvPr/>
          </p:nvSpPr>
          <p:spPr>
            <a:xfrm rot="3000000">
              <a:off x="3564194" y="597565"/>
              <a:ext cx="419195" cy="418815"/>
            </a:xfrm>
            <a:prstGeom prst="plaque">
              <a:avLst/>
            </a:prstGeom>
            <a:solidFill>
              <a:srgbClr val="F07474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9" name="缺角矩形 8"/>
            <p:cNvSpPr/>
            <p:nvPr/>
          </p:nvSpPr>
          <p:spPr>
            <a:xfrm rot="3000000">
              <a:off x="5393369" y="597565"/>
              <a:ext cx="419195" cy="418815"/>
            </a:xfrm>
            <a:prstGeom prst="plaque">
              <a:avLst/>
            </a:prstGeom>
            <a:solidFill>
              <a:srgbClr val="FFBF53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10" name="TextBox 15"/>
          <p:cNvSpPr txBox="1"/>
          <p:nvPr/>
        </p:nvSpPr>
        <p:spPr>
          <a:xfrm>
            <a:off x="3184208" y="529722"/>
            <a:ext cx="2479675" cy="47705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dist" eaLnBrk="0" hangingPunct="0"/>
            <a:r>
              <a:rPr lang="zh-CN" altLang="en-US" sz="2500" b="1" dirty="0">
                <a:solidFill>
                  <a:sysClr val="window" lastClr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基础巩固题</a:t>
            </a:r>
            <a:endParaRPr lang="en-US" altLang="zh-CN" sz="2500" b="1" dirty="0">
              <a:solidFill>
                <a:sysClr val="window" lastClr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9271" y="651416"/>
            <a:ext cx="8858250" cy="3415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50000"/>
              </a:lnSpc>
              <a:spcAft>
                <a:spcPts val="0"/>
              </a:spcAft>
            </a:pPr>
            <a:endParaRPr lang="zh-CN" altLang="zh-CN" sz="2400" b="1" dirty="0">
              <a:solidFill>
                <a:srgbClr val="00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3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.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下列不是现代通信采用数字通信的原因的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是</a:t>
            </a:r>
            <a:r>
              <a:rPr lang="zh-CN" altLang="en-US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（         ）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　　</a:t>
            </a: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A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．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模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拟信号传输不方便</a:t>
            </a: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B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．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模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拟信号容易丢失信息</a:t>
            </a: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C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．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模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拟信号容易失真</a:t>
            </a:r>
          </a:p>
          <a:p>
            <a:pPr indent="266700">
              <a:lnSpc>
                <a:spcPct val="15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D</a:t>
            </a:r>
            <a:r>
              <a:rPr lang="zh-CN" altLang="en-US" sz="2400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．</a:t>
            </a:r>
            <a:r>
              <a:rPr lang="zh-CN" altLang="zh-CN" sz="2400" b="1" dirty="0" smtClean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模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拟信号保密性差</a:t>
            </a:r>
            <a:endParaRPr lang="zh-CN" altLang="zh-CN" sz="2400" b="1" dirty="0">
              <a:solidFill>
                <a:srgbClr val="000000"/>
              </a:solidFill>
              <a:effectLst/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grpSp>
        <p:nvGrpSpPr>
          <p:cNvPr id="3" name="组合 1"/>
          <p:cNvGrpSpPr>
            <a:grpSpLocks noChangeAspect="1"/>
          </p:cNvGrpSpPr>
          <p:nvPr/>
        </p:nvGrpSpPr>
        <p:grpSpPr>
          <a:xfrm>
            <a:off x="3219133" y="572585"/>
            <a:ext cx="2411412" cy="450850"/>
            <a:chOff x="3564387" y="597378"/>
            <a:chExt cx="2247990" cy="419195"/>
          </a:xfrm>
        </p:grpSpPr>
        <p:sp>
          <p:nvSpPr>
            <p:cNvPr id="4" name="缺角矩形 3"/>
            <p:cNvSpPr/>
            <p:nvPr/>
          </p:nvSpPr>
          <p:spPr>
            <a:xfrm rot="3000000">
              <a:off x="4021489" y="597564"/>
              <a:ext cx="419195" cy="418816"/>
            </a:xfrm>
            <a:prstGeom prst="plaque">
              <a:avLst/>
            </a:prstGeom>
            <a:solidFill>
              <a:srgbClr val="00B9FA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5" name="缺角矩形 4"/>
            <p:cNvSpPr/>
            <p:nvPr/>
          </p:nvSpPr>
          <p:spPr>
            <a:xfrm rot="3000000">
              <a:off x="4478782" y="597565"/>
              <a:ext cx="419195" cy="418815"/>
            </a:xfrm>
            <a:prstGeom prst="plaque">
              <a:avLst/>
            </a:prstGeom>
            <a:solidFill>
              <a:srgbClr val="FFBF53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6" name="缺角矩形 5"/>
            <p:cNvSpPr/>
            <p:nvPr/>
          </p:nvSpPr>
          <p:spPr>
            <a:xfrm rot="3000000">
              <a:off x="4936077" y="597564"/>
              <a:ext cx="419195" cy="418816"/>
            </a:xfrm>
            <a:prstGeom prst="plaque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7" name="缺角矩形 6"/>
            <p:cNvSpPr/>
            <p:nvPr/>
          </p:nvSpPr>
          <p:spPr>
            <a:xfrm rot="3000000">
              <a:off x="3564194" y="597565"/>
              <a:ext cx="419195" cy="418815"/>
            </a:xfrm>
            <a:prstGeom prst="plaque">
              <a:avLst/>
            </a:prstGeom>
            <a:solidFill>
              <a:srgbClr val="F07474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8" name="缺角矩形 7"/>
            <p:cNvSpPr/>
            <p:nvPr/>
          </p:nvSpPr>
          <p:spPr>
            <a:xfrm rot="3000000">
              <a:off x="5393369" y="597565"/>
              <a:ext cx="419195" cy="418815"/>
            </a:xfrm>
            <a:prstGeom prst="plaque">
              <a:avLst/>
            </a:prstGeom>
            <a:solidFill>
              <a:srgbClr val="FFBF53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5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charset="0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9" name="TextBox 15"/>
          <p:cNvSpPr txBox="1"/>
          <p:nvPr/>
        </p:nvSpPr>
        <p:spPr>
          <a:xfrm>
            <a:off x="3184208" y="529722"/>
            <a:ext cx="2479675" cy="47705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dist" eaLnBrk="0" hangingPunct="0"/>
            <a:r>
              <a:rPr lang="zh-CN" altLang="en-US" sz="2500" b="1" dirty="0">
                <a:solidFill>
                  <a:sysClr val="window" lastClr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基础巩固题</a:t>
            </a:r>
            <a:endParaRPr lang="en-US" altLang="zh-CN" sz="2500" b="1" dirty="0">
              <a:solidFill>
                <a:sysClr val="window" lastClr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030561" y="1303534"/>
            <a:ext cx="40748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A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32448" y="1087252"/>
            <a:ext cx="845820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l"/>
            <a:r>
              <a:rPr lang="zh-CN" sz="2400" b="1" dirty="0" smtClean="0">
                <a:solidFill>
                  <a:srgbClr val="333333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数</a:t>
            </a:r>
            <a:r>
              <a:rPr lang="zh-CN" sz="2400" b="1" dirty="0">
                <a:solidFill>
                  <a:srgbClr val="333333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字通信是一种即现代又古老的通信方式，现代电话已经全部采用数字信号进行处理，若用“0”和“1”代表“开”和“关”这两个动作，组成一个数字信号，可以表达一句话。例如：“我相信你能行”的数字信号为“0、01、1、10、00”。</a:t>
            </a:r>
            <a:endParaRPr lang="zh-CN" altLang="en-US" sz="2400" b="1" dirty="0">
              <a:solidFill>
                <a:srgbClr val="333333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27673" y="4019524"/>
            <a:ext cx="838200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400" b="1">
                <a:solidFill>
                  <a:srgbClr val="333333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请参照此代码和上述例子，用另一组信号表达你想说的一句话：</a:t>
            </a:r>
            <a:r>
              <a:rPr lang="en-US" sz="2400" b="1">
                <a:solidFill>
                  <a:srgbClr val="333333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______________</a:t>
            </a:r>
            <a:r>
              <a:rPr lang="zh-CN" sz="2400" b="1">
                <a:solidFill>
                  <a:srgbClr val="333333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，其数字信号为</a:t>
            </a:r>
            <a:r>
              <a:rPr lang="en-US" sz="2400" b="1">
                <a:solidFill>
                  <a:srgbClr val="333333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_________________</a:t>
            </a:r>
            <a:r>
              <a:rPr lang="zh-CN" sz="2400" b="1">
                <a:solidFill>
                  <a:srgbClr val="333333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。</a:t>
            </a:r>
            <a:endParaRPr lang="zh-CN" altLang="en-US" sz="24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60609" y="4389094"/>
            <a:ext cx="248031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24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你相信我能行</a:t>
            </a:r>
            <a:endParaRPr lang="zh-CN" altLang="en-US" sz="24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59730" y="4387163"/>
            <a:ext cx="263652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sz="2400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1、01、0、10、00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graphicFrame>
        <p:nvGraphicFramePr>
          <p:cNvPr id="11" name="表格 10"/>
          <p:cNvGraphicFramePr/>
          <p:nvPr/>
        </p:nvGraphicFramePr>
        <p:xfrm>
          <a:off x="1704974" y="2686050"/>
          <a:ext cx="5865972" cy="12947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36368"/>
                <a:gridCol w="673154"/>
                <a:gridCol w="720816"/>
                <a:gridCol w="1063866"/>
                <a:gridCol w="925587"/>
                <a:gridCol w="946181"/>
              </a:tblGrid>
              <a:tr h="456683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>
                          <a:solidFill>
                            <a:srgbClr val="333333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开关动作</a:t>
                      </a:r>
                      <a:endParaRPr lang="en-US" altLang="en-US" sz="2000" b="1" dirty="0">
                        <a:solidFill>
                          <a:srgbClr val="333333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>
                          <a:solidFill>
                            <a:srgbClr val="333333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Arial" panose="020B0604020202020204" pitchFamily="34" charset="0"/>
                        </a:rPr>
                        <a:t>开</a:t>
                      </a:r>
                      <a:endParaRPr lang="en-US" altLang="en-US" sz="2000" b="1" dirty="0">
                        <a:solidFill>
                          <a:srgbClr val="333333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333333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Arial" panose="020B0604020202020204" pitchFamily="34" charset="0"/>
                        </a:rPr>
                        <a:t>关</a:t>
                      </a:r>
                      <a:endParaRPr lang="en-US" altLang="en-US" sz="2000" b="1">
                        <a:solidFill>
                          <a:srgbClr val="333333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>
                          <a:solidFill>
                            <a:srgbClr val="333333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Arial" panose="020B0604020202020204" pitchFamily="34" charset="0"/>
                        </a:rPr>
                        <a:t>开</a:t>
                      </a:r>
                      <a:r>
                        <a:rPr lang="zh-CN" altLang="en-US" sz="2000" b="1" dirty="0">
                          <a:solidFill>
                            <a:srgbClr val="333333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Arial" panose="020B0604020202020204" pitchFamily="34" charset="0"/>
                        </a:rPr>
                        <a:t>、</a:t>
                      </a:r>
                      <a:r>
                        <a:rPr lang="en-US" sz="2000" b="1" dirty="0">
                          <a:solidFill>
                            <a:srgbClr val="333333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Arial" panose="020B0604020202020204" pitchFamily="34" charset="0"/>
                        </a:rPr>
                        <a:t>关</a:t>
                      </a:r>
                      <a:endParaRPr lang="en-US" altLang="en-US" sz="2000" b="1" dirty="0">
                        <a:solidFill>
                          <a:srgbClr val="333333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333333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Arial" panose="020B0604020202020204" pitchFamily="34" charset="0"/>
                        </a:rPr>
                        <a:t>开</a:t>
                      </a:r>
                      <a:r>
                        <a:rPr lang="zh-CN" altLang="en-US" sz="2000" b="1">
                          <a:solidFill>
                            <a:srgbClr val="333333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Arial" panose="020B0604020202020204" pitchFamily="34" charset="0"/>
                        </a:rPr>
                        <a:t>、</a:t>
                      </a:r>
                      <a:r>
                        <a:rPr lang="en-US" sz="2000" b="1">
                          <a:solidFill>
                            <a:srgbClr val="333333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Arial" panose="020B0604020202020204" pitchFamily="34" charset="0"/>
                        </a:rPr>
                        <a:t>开</a:t>
                      </a:r>
                      <a:endParaRPr lang="en-US" altLang="en-US" sz="2000" b="1">
                        <a:solidFill>
                          <a:srgbClr val="333333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333333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Arial" panose="020B0604020202020204" pitchFamily="34" charset="0"/>
                        </a:rPr>
                        <a:t>关</a:t>
                      </a:r>
                      <a:r>
                        <a:rPr lang="zh-CN" altLang="en-US" sz="2000" b="1">
                          <a:solidFill>
                            <a:srgbClr val="333333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Arial" panose="020B0604020202020204" pitchFamily="34" charset="0"/>
                        </a:rPr>
                        <a:t>、</a:t>
                      </a:r>
                      <a:r>
                        <a:rPr lang="en-US" sz="2000" b="1">
                          <a:solidFill>
                            <a:srgbClr val="333333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Arial" panose="020B0604020202020204" pitchFamily="34" charset="0"/>
                        </a:rPr>
                        <a:t>开</a:t>
                      </a:r>
                      <a:endParaRPr lang="en-US" altLang="en-US" sz="2000" b="1">
                        <a:solidFill>
                          <a:srgbClr val="333333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84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>
                          <a:solidFill>
                            <a:srgbClr val="333333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表示数字</a:t>
                      </a:r>
                      <a:endParaRPr lang="en-US" altLang="en-US" sz="2000" b="1" dirty="0">
                        <a:solidFill>
                          <a:srgbClr val="333333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>
                          <a:solidFill>
                            <a:srgbClr val="333333"/>
                          </a:solidFill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0</a:t>
                      </a:r>
                      <a:endParaRPr lang="en-US" altLang="en-US" sz="2000" b="1" dirty="0">
                        <a:solidFill>
                          <a:srgbClr val="333333"/>
                        </a:solidFill>
                        <a:latin typeface="Times New Roman" panose="02020603050405020304" charset="0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>
                          <a:solidFill>
                            <a:srgbClr val="333333"/>
                          </a:solidFill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1</a:t>
                      </a:r>
                      <a:endParaRPr lang="en-US" altLang="en-US" sz="2000" b="1" dirty="0">
                        <a:solidFill>
                          <a:srgbClr val="333333"/>
                        </a:solidFill>
                        <a:latin typeface="Times New Roman" panose="02020603050405020304" charset="0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>
                          <a:solidFill>
                            <a:srgbClr val="333333"/>
                          </a:solidFill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0、1</a:t>
                      </a:r>
                      <a:endParaRPr lang="en-US" altLang="en-US" sz="2000" b="1" dirty="0">
                        <a:solidFill>
                          <a:srgbClr val="333333"/>
                        </a:solidFill>
                        <a:latin typeface="Times New Roman" panose="02020603050405020304" charset="0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>
                          <a:solidFill>
                            <a:srgbClr val="333333"/>
                          </a:solidFill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0、0</a:t>
                      </a:r>
                      <a:endParaRPr lang="en-US" altLang="en-US" sz="2000" b="1" dirty="0">
                        <a:solidFill>
                          <a:srgbClr val="333333"/>
                        </a:solidFill>
                        <a:latin typeface="Times New Roman" panose="02020603050405020304" charset="0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>
                          <a:solidFill>
                            <a:srgbClr val="333333"/>
                          </a:solidFill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1、0</a:t>
                      </a:r>
                      <a:endParaRPr lang="en-US" altLang="en-US" sz="2000" b="1" dirty="0">
                        <a:solidFill>
                          <a:srgbClr val="333333"/>
                        </a:solidFill>
                        <a:latin typeface="Times New Roman" panose="02020603050405020304" charset="0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3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>
                          <a:solidFill>
                            <a:srgbClr val="333333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中文意义</a:t>
                      </a:r>
                      <a:endParaRPr lang="en-US" altLang="en-US" sz="2000" b="1" dirty="0">
                        <a:solidFill>
                          <a:srgbClr val="333333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333333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Arial" panose="020B0604020202020204" pitchFamily="34" charset="0"/>
                        </a:rPr>
                        <a:t>我</a:t>
                      </a:r>
                      <a:endParaRPr lang="en-US" altLang="en-US" sz="2000" b="1">
                        <a:solidFill>
                          <a:srgbClr val="333333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333333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Arial" panose="020B0604020202020204" pitchFamily="34" charset="0"/>
                        </a:rPr>
                        <a:t>你</a:t>
                      </a:r>
                      <a:endParaRPr lang="en-US" altLang="en-US" sz="2000" b="1">
                        <a:solidFill>
                          <a:srgbClr val="333333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>
                          <a:solidFill>
                            <a:srgbClr val="333333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Arial" panose="020B0604020202020204" pitchFamily="34" charset="0"/>
                        </a:rPr>
                        <a:t>相信</a:t>
                      </a:r>
                      <a:endParaRPr lang="en-US" altLang="en-US" sz="2000" b="1" dirty="0">
                        <a:solidFill>
                          <a:srgbClr val="333333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>
                          <a:solidFill>
                            <a:srgbClr val="333333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Arial" panose="020B0604020202020204" pitchFamily="34" charset="0"/>
                        </a:rPr>
                        <a:t>行</a:t>
                      </a:r>
                      <a:endParaRPr lang="en-US" altLang="en-US" sz="2000" b="1" dirty="0">
                        <a:solidFill>
                          <a:srgbClr val="333333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 dirty="0">
                          <a:solidFill>
                            <a:srgbClr val="333333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Arial" panose="020B0604020202020204" pitchFamily="34" charset="0"/>
                        </a:rPr>
                        <a:t>能</a:t>
                      </a:r>
                      <a:endParaRPr lang="en-US" altLang="en-US" sz="2000" b="1" dirty="0">
                        <a:solidFill>
                          <a:srgbClr val="333333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marL="35718" marR="35718" marT="35718" marB="35718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4" name="组合 1"/>
          <p:cNvGrpSpPr>
            <a:grpSpLocks noChangeAspect="1"/>
          </p:cNvGrpSpPr>
          <p:nvPr/>
        </p:nvGrpSpPr>
        <p:grpSpPr bwMode="auto">
          <a:xfrm>
            <a:off x="3216593" y="627275"/>
            <a:ext cx="2411016" cy="450056"/>
            <a:chOff x="3564387" y="597378"/>
            <a:chExt cx="2247990" cy="419195"/>
          </a:xfrm>
        </p:grpSpPr>
        <p:sp>
          <p:nvSpPr>
            <p:cNvPr id="15" name="缺角矩形 21"/>
            <p:cNvSpPr>
              <a:spLocks noChangeArrowheads="1"/>
            </p:cNvSpPr>
            <p:nvPr/>
          </p:nvSpPr>
          <p:spPr bwMode="auto">
            <a:xfrm rot="3000000">
              <a:off x="4021491" y="597567"/>
              <a:ext cx="419195" cy="418816"/>
            </a:xfrm>
            <a:prstGeom prst="plaque">
              <a:avLst>
                <a:gd name="adj" fmla="val 16667"/>
              </a:avLst>
            </a:prstGeom>
            <a:solidFill>
              <a:srgbClr val="008BBB"/>
            </a:solidFill>
            <a:ln w="25400" algn="ctr">
              <a:noFill/>
              <a:miter lim="800000"/>
            </a:ln>
          </p:spPr>
          <p:txBody>
            <a:bodyPr lIns="91437" tIns="45718" rIns="91437" bIns="45718" anchor="ctr"/>
            <a:lstStyle/>
            <a:p>
              <a:pPr algn="ctr" defTabSz="1219200" eaLnBrk="0" hangingPunct="0"/>
              <a:endParaRPr kumimoji="1" lang="zh-CN" altLang="en-US" sz="2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6" name="缺角矩形 22"/>
            <p:cNvSpPr>
              <a:spLocks noChangeArrowheads="1"/>
            </p:cNvSpPr>
            <p:nvPr/>
          </p:nvSpPr>
          <p:spPr bwMode="auto">
            <a:xfrm rot="3000000">
              <a:off x="4478785" y="597568"/>
              <a:ext cx="419195" cy="418815"/>
            </a:xfrm>
            <a:prstGeom prst="plaque">
              <a:avLst>
                <a:gd name="adj" fmla="val 16667"/>
              </a:avLst>
            </a:prstGeom>
            <a:solidFill>
              <a:srgbClr val="FD9F00"/>
            </a:solidFill>
            <a:ln w="25400" algn="ctr">
              <a:noFill/>
              <a:miter lim="800000"/>
            </a:ln>
          </p:spPr>
          <p:txBody>
            <a:bodyPr lIns="91437" tIns="45718" rIns="91437" bIns="45718" anchor="ctr"/>
            <a:lstStyle/>
            <a:p>
              <a:pPr algn="ctr" defTabSz="1219200" eaLnBrk="0" hangingPunct="0"/>
              <a:endParaRPr kumimoji="1" lang="zh-CN" altLang="en-US" sz="2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" name="缺角矩形 23"/>
            <p:cNvSpPr>
              <a:spLocks noChangeArrowheads="1"/>
            </p:cNvSpPr>
            <p:nvPr/>
          </p:nvSpPr>
          <p:spPr bwMode="auto">
            <a:xfrm rot="3000000">
              <a:off x="4936079" y="597567"/>
              <a:ext cx="419195" cy="418816"/>
            </a:xfrm>
            <a:prstGeom prst="plaque">
              <a:avLst>
                <a:gd name="adj" fmla="val 16667"/>
              </a:avLst>
            </a:prstGeom>
            <a:solidFill>
              <a:srgbClr val="00B050"/>
            </a:solidFill>
            <a:ln w="25400" algn="ctr">
              <a:noFill/>
              <a:miter lim="800000"/>
            </a:ln>
          </p:spPr>
          <p:txBody>
            <a:bodyPr lIns="91437" tIns="45718" rIns="91437" bIns="45718" anchor="ctr"/>
            <a:lstStyle/>
            <a:p>
              <a:pPr algn="ctr" defTabSz="1219200" eaLnBrk="0" hangingPunct="0"/>
              <a:endParaRPr kumimoji="1" lang="zh-CN" altLang="en-US" sz="2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8" name="缺角矩形 24"/>
            <p:cNvSpPr>
              <a:spLocks noChangeArrowheads="1"/>
            </p:cNvSpPr>
            <p:nvPr/>
          </p:nvSpPr>
          <p:spPr bwMode="auto">
            <a:xfrm rot="3000000">
              <a:off x="3564197" y="597568"/>
              <a:ext cx="419195" cy="418815"/>
            </a:xfrm>
            <a:prstGeom prst="plaque">
              <a:avLst>
                <a:gd name="adj" fmla="val 16667"/>
              </a:avLst>
            </a:prstGeom>
            <a:solidFill>
              <a:srgbClr val="E72424"/>
            </a:solidFill>
            <a:ln w="25400" algn="ctr">
              <a:noFill/>
              <a:miter lim="800000"/>
            </a:ln>
          </p:spPr>
          <p:txBody>
            <a:bodyPr lIns="91437" tIns="45718" rIns="91437" bIns="45718" anchor="ctr"/>
            <a:lstStyle/>
            <a:p>
              <a:pPr algn="ctr" defTabSz="1219200" eaLnBrk="0" hangingPunct="0"/>
              <a:endParaRPr kumimoji="1" lang="zh-CN" altLang="en-US" sz="2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1" name="缺角矩形 25"/>
            <p:cNvSpPr>
              <a:spLocks noChangeArrowheads="1"/>
            </p:cNvSpPr>
            <p:nvPr/>
          </p:nvSpPr>
          <p:spPr bwMode="auto">
            <a:xfrm rot="3000000">
              <a:off x="5393372" y="597568"/>
              <a:ext cx="419195" cy="418815"/>
            </a:xfrm>
            <a:prstGeom prst="plaque">
              <a:avLst>
                <a:gd name="adj" fmla="val 16667"/>
              </a:avLst>
            </a:prstGeom>
            <a:solidFill>
              <a:srgbClr val="A96A00"/>
            </a:solidFill>
            <a:ln w="25400" algn="ctr">
              <a:noFill/>
              <a:miter lim="800000"/>
            </a:ln>
          </p:spPr>
          <p:txBody>
            <a:bodyPr lIns="91437" tIns="45718" rIns="91437" bIns="45718" anchor="ctr"/>
            <a:lstStyle/>
            <a:p>
              <a:pPr algn="ctr" defTabSz="1219200" eaLnBrk="0" hangingPunct="0"/>
              <a:endParaRPr kumimoji="1" lang="zh-CN" altLang="en-US" sz="2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2" name="TextBox 15"/>
          <p:cNvSpPr txBox="1">
            <a:spLocks noChangeArrowheads="1"/>
          </p:cNvSpPr>
          <p:nvPr/>
        </p:nvSpPr>
        <p:spPr bwMode="auto">
          <a:xfrm>
            <a:off x="3182065" y="584412"/>
            <a:ext cx="2478881" cy="477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7" tIns="45718" rIns="91437" bIns="45718">
            <a:spAutoFit/>
          </a:bodyPr>
          <a:lstStyle/>
          <a:p>
            <a:pPr algn="dist" defTabSz="1219200" eaLnBrk="0" hangingPunct="0">
              <a:buFont typeface="Arial" panose="020B0604020202020204" pitchFamily="34" charset="0"/>
              <a:buNone/>
            </a:pPr>
            <a:r>
              <a:rPr lang="zh-CN" altLang="en-US" sz="25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能力提升题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/>
          <p:nvPr/>
        </p:nvSpPr>
        <p:spPr>
          <a:xfrm>
            <a:off x="764143" y="840131"/>
            <a:ext cx="7515199" cy="83099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altLang="zh-CN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1.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最简单的电话是由</a:t>
            </a:r>
            <a:r>
              <a:rPr 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__________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和</a:t>
            </a:r>
            <a:r>
              <a:rPr lang="en-US" altLang="zh-CN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__________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组成的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。</a:t>
            </a:r>
            <a:endParaRPr lang="zh-CN" altLang="en-US" sz="2400" b="1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endParaRPr lang="en-US" altLang="zh-CN" sz="2400" b="1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56323" name="Text Box 3"/>
          <p:cNvSpPr txBox="1"/>
          <p:nvPr/>
        </p:nvSpPr>
        <p:spPr>
          <a:xfrm>
            <a:off x="764143" y="1671768"/>
            <a:ext cx="6957536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2.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话筒是将</a:t>
            </a:r>
            <a:r>
              <a:rPr lang="zh-CN" altLang="en-US" sz="2400" b="1" u="sng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       　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信号变成</a:t>
            </a:r>
            <a:r>
              <a:rPr lang="zh-CN" altLang="en-US" sz="2400" b="1" u="sng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　　　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信号，</a:t>
            </a:r>
          </a:p>
          <a:p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 听筒是将</a:t>
            </a:r>
            <a:r>
              <a:rPr lang="zh-CN" altLang="en-US" sz="2400" b="1" u="sng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lang="zh-CN" altLang="en-US" sz="2400" b="1" u="sng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   </a:t>
            </a:r>
            <a:r>
              <a:rPr lang="zh-CN" altLang="en-US" sz="2400" b="1" u="sng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　 　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信号变成</a:t>
            </a:r>
            <a:r>
              <a:rPr lang="zh-CN" altLang="en-US" sz="2400" b="1" u="sng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　　　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信号。</a:t>
            </a:r>
          </a:p>
        </p:txBody>
      </p:sp>
      <p:sp>
        <p:nvSpPr>
          <p:cNvPr id="5" name="Text Box 7"/>
          <p:cNvSpPr txBox="1"/>
          <p:nvPr/>
        </p:nvSpPr>
        <p:spPr>
          <a:xfrm>
            <a:off x="3828574" y="830897"/>
            <a:ext cx="2773204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话筒                听筒 </a:t>
            </a:r>
          </a:p>
        </p:txBody>
      </p:sp>
      <p:sp>
        <p:nvSpPr>
          <p:cNvPr id="6" name="Text Box 8"/>
          <p:cNvSpPr txBox="1"/>
          <p:nvPr/>
        </p:nvSpPr>
        <p:spPr>
          <a:xfrm>
            <a:off x="2536508" y="1625547"/>
            <a:ext cx="4165759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声                          电</a:t>
            </a:r>
          </a:p>
        </p:txBody>
      </p:sp>
      <p:sp>
        <p:nvSpPr>
          <p:cNvPr id="7" name="Text Box 9"/>
          <p:cNvSpPr txBox="1"/>
          <p:nvPr/>
        </p:nvSpPr>
        <p:spPr>
          <a:xfrm>
            <a:off x="2536508" y="2022290"/>
            <a:ext cx="291584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电     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                  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声</a:t>
            </a:r>
          </a:p>
        </p:txBody>
      </p:sp>
      <p:sp>
        <p:nvSpPr>
          <p:cNvPr id="31749" name="TextBox 2"/>
          <p:cNvSpPr/>
          <p:nvPr/>
        </p:nvSpPr>
        <p:spPr>
          <a:xfrm>
            <a:off x="3865312" y="2629509"/>
            <a:ext cx="2940844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提高线路的利用率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64143" y="2692178"/>
            <a:ext cx="6202339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buSzPct val="25000"/>
            </a:pPr>
            <a:r>
              <a:rPr lang="en-US" altLang="zh-CN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Calibri" panose="020F0502020204030204" pitchFamily="34" charset="0"/>
              </a:rPr>
              <a:t>3.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Calibri" panose="020F0502020204030204" pitchFamily="34" charset="0"/>
              </a:rPr>
              <a:t>电话交换机的作用：</a:t>
            </a:r>
            <a:r>
              <a:rPr lang="zh-CN" altLang="en-US" sz="2400" b="1" u="sng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Calibri" panose="020F0502020204030204" pitchFamily="34" charset="0"/>
              </a:rPr>
              <a:t>                                   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Calibri" panose="020F0502020204030204" pitchFamily="34" charset="0"/>
              </a:rPr>
              <a:t>。</a:t>
            </a:r>
            <a:endParaRPr lang="zh-CN" altLang="en-US" sz="2400" b="1" dirty="0"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67374" y="3367061"/>
            <a:ext cx="6354625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 anchor="t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4.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电话信号分</a:t>
            </a:r>
            <a:r>
              <a:rPr lang="zh-CN" altLang="en-US" sz="2400" b="1" u="sng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                 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和</a:t>
            </a:r>
            <a:r>
              <a:rPr lang="zh-CN" altLang="en-US" sz="2400" b="1" u="sng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                    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两种。</a:t>
            </a:r>
            <a:endParaRPr lang="zh-CN" altLang="en-US" sz="2400" b="1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3015" name="TextBox 10"/>
          <p:cNvSpPr/>
          <p:nvPr/>
        </p:nvSpPr>
        <p:spPr>
          <a:xfrm>
            <a:off x="2691527" y="3321976"/>
            <a:ext cx="1575911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模拟信号</a:t>
            </a:r>
          </a:p>
        </p:txBody>
      </p:sp>
      <p:sp>
        <p:nvSpPr>
          <p:cNvPr id="43016" name="TextBox 11"/>
          <p:cNvSpPr/>
          <p:nvPr/>
        </p:nvSpPr>
        <p:spPr>
          <a:xfrm>
            <a:off x="4405524" y="3323266"/>
            <a:ext cx="1469708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宋体" panose="02010600030101010101" pitchFamily="2" charset="-122"/>
              </a:rPr>
              <a:t>数字信号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19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24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>
                                      <p:cBhvr>
                                        <p:cTn id="29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31749" grpId="0" bldLvl="0"/>
      <p:bldP spid="43015" grpId="0" bldLvl="0"/>
      <p:bldP spid="43016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/>
          <p:nvPr/>
        </p:nvSpPr>
        <p:spPr>
          <a:xfrm>
            <a:off x="985122" y="562874"/>
            <a:ext cx="4649153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从古到今人们是怎样传递信息的？</a:t>
            </a:r>
          </a:p>
        </p:txBody>
      </p:sp>
      <p:sp>
        <p:nvSpPr>
          <p:cNvPr id="11269" name="Text Box 5"/>
          <p:cNvSpPr txBox="1"/>
          <p:nvPr/>
        </p:nvSpPr>
        <p:spPr>
          <a:xfrm>
            <a:off x="985122" y="1178929"/>
            <a:ext cx="2040943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charset="0"/>
                <a:ea typeface="宋体" panose="02010600030101010101" pitchFamily="2" charset="-122"/>
              </a:rPr>
              <a:t>古代方法有：</a:t>
            </a:r>
          </a:p>
        </p:txBody>
      </p:sp>
      <p:sp>
        <p:nvSpPr>
          <p:cNvPr id="11270" name="Text Box 6"/>
          <p:cNvSpPr txBox="1"/>
          <p:nvPr/>
        </p:nvSpPr>
        <p:spPr>
          <a:xfrm>
            <a:off x="2822732" y="1178929"/>
            <a:ext cx="171323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charset="0"/>
                <a:ea typeface="宋体" panose="02010600030101010101" pitchFamily="2" charset="-122"/>
              </a:rPr>
              <a:t>狼烟报警、</a:t>
            </a:r>
          </a:p>
        </p:txBody>
      </p:sp>
      <p:sp>
        <p:nvSpPr>
          <p:cNvPr id="11271" name="Text Box 7"/>
          <p:cNvSpPr txBox="1"/>
          <p:nvPr/>
        </p:nvSpPr>
        <p:spPr>
          <a:xfrm>
            <a:off x="5871447" y="1178692"/>
            <a:ext cx="171323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charset="0"/>
                <a:ea typeface="宋体" panose="02010600030101010101" pitchFamily="2" charset="-122"/>
              </a:rPr>
              <a:t>飞鸽传书、</a:t>
            </a:r>
          </a:p>
        </p:txBody>
      </p:sp>
      <p:sp>
        <p:nvSpPr>
          <p:cNvPr id="11272" name="Text Box 8"/>
          <p:cNvSpPr txBox="1"/>
          <p:nvPr/>
        </p:nvSpPr>
        <p:spPr>
          <a:xfrm>
            <a:off x="4391976" y="1178692"/>
            <a:ext cx="171323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charset="0"/>
                <a:ea typeface="宋体" panose="02010600030101010101" pitchFamily="2" charset="-122"/>
              </a:rPr>
              <a:t>快马传书、</a:t>
            </a:r>
          </a:p>
        </p:txBody>
      </p:sp>
      <p:sp>
        <p:nvSpPr>
          <p:cNvPr id="11273" name="Text Box 9"/>
          <p:cNvSpPr txBox="1"/>
          <p:nvPr/>
        </p:nvSpPr>
        <p:spPr>
          <a:xfrm>
            <a:off x="7389732" y="1178692"/>
            <a:ext cx="1422184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Times New Roman" panose="02020603050405020304" charset="0"/>
                <a:ea typeface="宋体" panose="02010600030101010101" pitchFamily="2" charset="-122"/>
              </a:rPr>
              <a:t>旗语</a:t>
            </a:r>
            <a:r>
              <a:rPr lang="zh-CN" altLang="en-US" sz="2400" b="1" dirty="0" smtClean="0">
                <a:solidFill>
                  <a:schemeClr val="tx2"/>
                </a:solidFill>
                <a:latin typeface="Times New Roman" panose="02020603050405020304" charset="0"/>
                <a:ea typeface="宋体" panose="02010600030101010101" pitchFamily="2" charset="-122"/>
              </a:rPr>
              <a:t>等。</a:t>
            </a:r>
            <a:endParaRPr lang="zh-CN" altLang="en-US" sz="2400" b="1" dirty="0">
              <a:solidFill>
                <a:schemeClr val="tx2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  <p:sp>
        <p:nvSpPr>
          <p:cNvPr id="11275" name="TextBox 5"/>
          <p:cNvSpPr/>
          <p:nvPr/>
        </p:nvSpPr>
        <p:spPr>
          <a:xfrm>
            <a:off x="286055" y="1574313"/>
            <a:ext cx="8402342" cy="1574185"/>
          </a:xfrm>
          <a:prstGeom prst="roundRect">
            <a:avLst>
              <a:gd name="adj" fmla="val 16667"/>
            </a:avLst>
          </a:prstGeom>
          <a:noFill/>
          <a:ln w="28575" cap="flat" cmpd="sng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      政</a:t>
            </a:r>
            <a:r>
              <a:rPr lang="zh-CN" altLang="en-US" sz="24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府配置的驿站、民间代捎书信；以特殊声音，如钟声、鼓声、鞭炮声等传递信息；以灯光、火光，如孔明灯、烽火等传递信息。</a:t>
            </a:r>
          </a:p>
        </p:txBody>
      </p:sp>
      <p:pic>
        <p:nvPicPr>
          <p:cNvPr id="13" name="Picture 18" descr="fgcs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13" y="2422207"/>
            <a:ext cx="4033838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E:\教科研、论文资料\人教版教学参考编制\21图\21图\21-1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976" y="2750886"/>
            <a:ext cx="3979863" cy="198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11270" grpId="0"/>
      <p:bldP spid="11271" grpId="0"/>
      <p:bldP spid="11272" grpId="0"/>
      <p:bldP spid="11273" grpId="0"/>
      <p:bldP spid="11275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1340" y="862535"/>
            <a:ext cx="8454534" cy="3283208"/>
            <a:chOff x="451340" y="862535"/>
            <a:chExt cx="8454534" cy="3283208"/>
          </a:xfrm>
        </p:grpSpPr>
        <p:sp>
          <p:nvSpPr>
            <p:cNvPr id="7" name="等腰三角形 6"/>
            <p:cNvSpPr/>
            <p:nvPr>
              <p:custDataLst>
                <p:tags r:id="rId1"/>
              </p:custDataLst>
            </p:nvPr>
          </p:nvSpPr>
          <p:spPr bwMode="auto">
            <a:xfrm rot="16200000">
              <a:off x="868193" y="975395"/>
              <a:ext cx="3283208" cy="3057488"/>
            </a:xfrm>
            <a:prstGeom prst="triangle">
              <a:avLst/>
            </a:prstGeom>
            <a:solidFill>
              <a:srgbClr val="4276AA">
                <a:lumMod val="20000"/>
                <a:lumOff val="80000"/>
              </a:srgb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sz="135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2"/>
              </p:custDataLst>
            </p:nvPr>
          </p:nvSpPr>
          <p:spPr bwMode="auto">
            <a:xfrm>
              <a:off x="451340" y="1632037"/>
              <a:ext cx="1744204" cy="1744205"/>
            </a:xfrm>
            <a:prstGeom prst="ellipse">
              <a:avLst/>
            </a:prstGeom>
            <a:solidFill>
              <a:srgbClr val="4276AA"/>
            </a:solidFill>
            <a:ln w="9525">
              <a:noFill/>
              <a:round/>
            </a:ln>
          </p:spPr>
          <p:txBody>
            <a:bodyPr vert="horz" wrap="square" lIns="67500" tIns="67500" rIns="67500" bIns="67500" anchor="ctr" anchorCtr="1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zh-CN" sz="2400" b="1" spc="3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作业</a:t>
              </a:r>
            </a:p>
            <a:p>
              <a:pPr algn="ctr">
                <a:lnSpc>
                  <a:spcPct val="120000"/>
                </a:lnSpc>
              </a:pPr>
              <a:r>
                <a:rPr lang="zh-CN" altLang="zh-CN" sz="2400" b="1" spc="3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</a:p>
          </p:txBody>
        </p:sp>
        <p:sp>
          <p:nvSpPr>
            <p:cNvPr id="9" name="圆角矩形 8"/>
            <p:cNvSpPr/>
            <p:nvPr>
              <p:custDataLst>
                <p:tags r:id="rId3"/>
              </p:custDataLst>
            </p:nvPr>
          </p:nvSpPr>
          <p:spPr>
            <a:xfrm>
              <a:off x="4158671" y="1779118"/>
              <a:ext cx="101088" cy="531880"/>
            </a:xfrm>
            <a:prstGeom prst="roundRect">
              <a:avLst/>
            </a:prstGeom>
            <a:solidFill>
              <a:srgbClr val="178AA1"/>
            </a:solidFill>
            <a:ln>
              <a:noFill/>
            </a:ln>
          </p:spPr>
          <p:style>
            <a:lnRef idx="2">
              <a:srgbClr val="4276AA">
                <a:shade val="50000"/>
              </a:srgbClr>
            </a:lnRef>
            <a:fillRef idx="1">
              <a:srgbClr val="4276AA"/>
            </a:fillRef>
            <a:effectRef idx="0">
              <a:srgbClr val="4276AA"/>
            </a:effectRef>
            <a:fontRef idx="minor">
              <a:srgbClr val="FFFFFF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sz="135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圆角矩形 9"/>
            <p:cNvSpPr/>
            <p:nvPr>
              <p:custDataLst>
                <p:tags r:id="rId4"/>
              </p:custDataLst>
            </p:nvPr>
          </p:nvSpPr>
          <p:spPr>
            <a:xfrm>
              <a:off x="4158671" y="2713104"/>
              <a:ext cx="101088" cy="531880"/>
            </a:xfrm>
            <a:prstGeom prst="roundRect">
              <a:avLst/>
            </a:prstGeom>
            <a:solidFill>
              <a:srgbClr val="40A693"/>
            </a:solidFill>
            <a:ln>
              <a:noFill/>
            </a:ln>
          </p:spPr>
          <p:style>
            <a:lnRef idx="2">
              <a:srgbClr val="4276AA">
                <a:shade val="50000"/>
              </a:srgbClr>
            </a:lnRef>
            <a:fillRef idx="1">
              <a:srgbClr val="4276AA"/>
            </a:fillRef>
            <a:effectRef idx="0">
              <a:srgbClr val="4276AA"/>
            </a:effectRef>
            <a:fontRef idx="minor">
              <a:srgbClr val="FFFFFF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sz="135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文本框 18"/>
            <p:cNvSpPr txBox="1"/>
            <p:nvPr>
              <p:custDataLst>
                <p:tags r:id="rId5"/>
              </p:custDataLst>
            </p:nvPr>
          </p:nvSpPr>
          <p:spPr bwMode="auto">
            <a:xfrm>
              <a:off x="4416743" y="1632082"/>
              <a:ext cx="1544955" cy="311944"/>
            </a:xfrm>
            <a:prstGeom prst="rect">
              <a:avLst/>
            </a:prstGeom>
            <a:noFill/>
          </p:spPr>
          <p:txBody>
            <a:bodyPr wrap="square" lIns="67500" tIns="67500" rIns="67500" bIns="0" anchor="b" anchorCtr="0">
              <a:no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2100" b="1" spc="300" dirty="0">
                  <a:solidFill>
                    <a:srgbClr val="178AA1">
                      <a:lumMod val="100000"/>
                    </a:srgb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教材作业</a:t>
              </a:r>
            </a:p>
          </p:txBody>
        </p:sp>
        <p:sp>
          <p:nvSpPr>
            <p:cNvPr id="20" name="文本框 19"/>
            <p:cNvSpPr txBox="1"/>
            <p:nvPr>
              <p:custDataLst>
                <p:tags r:id="rId6"/>
              </p:custDataLst>
            </p:nvPr>
          </p:nvSpPr>
          <p:spPr bwMode="auto">
            <a:xfrm>
              <a:off x="4259579" y="2069280"/>
              <a:ext cx="4646295" cy="376714"/>
            </a:xfrm>
            <a:prstGeom prst="rect">
              <a:avLst/>
            </a:prstGeom>
            <a:noFill/>
          </p:spPr>
          <p:txBody>
            <a:bodyPr wrap="square" lIns="67500" tIns="0" rIns="67500" bIns="35100" anchor="ctr" anchorCtr="0">
              <a:no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2100" b="1" spc="150" dirty="0" smtClean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Arial" panose="020B0604020202020204" pitchFamily="34" charset="0"/>
                </a:rPr>
                <a:t> 完</a:t>
              </a:r>
              <a:r>
                <a:rPr lang="zh-CN" altLang="en-US" sz="2100" b="1" spc="15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Arial" panose="020B0604020202020204" pitchFamily="34" charset="0"/>
                </a:rPr>
                <a:t>成课后</a:t>
              </a:r>
              <a:r>
                <a:rPr lang="en-US" altLang="zh-CN" sz="2100" b="1" spc="15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Arial" panose="020B0604020202020204" pitchFamily="34" charset="0"/>
                </a:rPr>
                <a:t>“</a:t>
              </a:r>
              <a:r>
                <a:rPr lang="zh-CN" altLang="en-US" sz="2100" b="1" spc="15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Arial" panose="020B0604020202020204" pitchFamily="34" charset="0"/>
                </a:rPr>
                <a:t>动手动脑学物理</a:t>
              </a:r>
              <a:r>
                <a:rPr lang="en-US" altLang="zh-CN" sz="2100" b="1" spc="15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Arial" panose="020B0604020202020204" pitchFamily="34" charset="0"/>
                </a:rPr>
                <a:t>”</a:t>
              </a:r>
              <a:r>
                <a:rPr lang="zh-CN" altLang="en-US" sz="2100" b="1" spc="15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Arial" panose="020B0604020202020204" pitchFamily="34" charset="0"/>
                </a:rPr>
                <a:t>练习</a:t>
              </a:r>
            </a:p>
          </p:txBody>
        </p:sp>
        <p:sp>
          <p:nvSpPr>
            <p:cNvPr id="11" name="文本框 10"/>
            <p:cNvSpPr txBox="1"/>
            <p:nvPr>
              <p:custDataLst>
                <p:tags r:id="rId7"/>
              </p:custDataLst>
            </p:nvPr>
          </p:nvSpPr>
          <p:spPr bwMode="auto">
            <a:xfrm>
              <a:off x="4416743" y="2566009"/>
              <a:ext cx="1545431" cy="311944"/>
            </a:xfrm>
            <a:prstGeom prst="rect">
              <a:avLst/>
            </a:prstGeom>
            <a:noFill/>
          </p:spPr>
          <p:txBody>
            <a:bodyPr wrap="square" lIns="67500" tIns="67500" rIns="67500" bIns="0" anchor="b" anchorCtr="0">
              <a:no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2100" b="1" spc="300" dirty="0">
                  <a:solidFill>
                    <a:srgbClr val="40A693">
                      <a:lumMod val="100000"/>
                    </a:srgb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自主安排</a:t>
              </a:r>
            </a:p>
          </p:txBody>
        </p:sp>
        <p:sp>
          <p:nvSpPr>
            <p:cNvPr id="18" name="文本框 17"/>
            <p:cNvSpPr txBox="1"/>
            <p:nvPr>
              <p:custDataLst>
                <p:tags r:id="rId8"/>
              </p:custDataLst>
            </p:nvPr>
          </p:nvSpPr>
          <p:spPr bwMode="auto">
            <a:xfrm>
              <a:off x="4416743" y="2868427"/>
              <a:ext cx="3659505" cy="376714"/>
            </a:xfrm>
            <a:prstGeom prst="rect">
              <a:avLst/>
            </a:prstGeom>
            <a:noFill/>
          </p:spPr>
          <p:txBody>
            <a:bodyPr wrap="square" lIns="67500" tIns="0" rIns="67500" bIns="35100" anchor="ctr" anchorCtr="0">
              <a:no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2100" b="1" spc="15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配套练习</a:t>
              </a:r>
              <a:r>
                <a:rPr lang="zh-CN" altLang="en-US" sz="2100" b="1" spc="150" dirty="0" smtClean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册练</a:t>
              </a:r>
              <a:r>
                <a:rPr lang="zh-CN" altLang="en-US" sz="2100" b="1" spc="150" dirty="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sym typeface="Arial" panose="020B0604020202020204" pitchFamily="34" charset="0"/>
                </a:rPr>
                <a:t>习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85834" y="1420072"/>
            <a:ext cx="7764780" cy="110680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>
                <a:solidFill>
                  <a:srgbClr val="FF6600"/>
                </a:solidFill>
                <a:latin typeface="+mn-ea"/>
              </a:rPr>
              <a:t>七彩课堂  伴你成长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9" name="图片 36868" descr="21-1d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42285" y="2908909"/>
            <a:ext cx="3084909" cy="187999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8" name="图片 36867" descr="21-1b"/>
          <p:cNvPicPr>
            <a:picLocks noChangeAspect="1"/>
          </p:cNvPicPr>
          <p:nvPr/>
        </p:nvPicPr>
        <p:blipFill>
          <a:blip r:embed="rId3" cstate="print"/>
          <a:srcRect t="3654"/>
          <a:stretch>
            <a:fillRect/>
          </a:stretch>
        </p:blipFill>
        <p:spPr>
          <a:xfrm>
            <a:off x="1257062" y="2860092"/>
            <a:ext cx="2564606" cy="197762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6" name="Rectangle 7"/>
          <p:cNvSpPr/>
          <p:nvPr/>
        </p:nvSpPr>
        <p:spPr>
          <a:xfrm>
            <a:off x="764858" y="633359"/>
            <a:ext cx="2692241" cy="422910"/>
          </a:xfrm>
          <a:prstGeom prst="rect">
            <a:avLst/>
          </a:prstGeom>
          <a:noFill/>
          <a:ln w="9525">
            <a:noFill/>
          </a:ln>
        </p:spPr>
        <p:txBody>
          <a:bodyPr lIns="69056" tIns="34528" rIns="69056" bIns="34528" anchor="b"/>
          <a:lstStyle/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现代传递信息方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式：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6867" name="TextBox 5"/>
          <p:cNvSpPr/>
          <p:nvPr/>
        </p:nvSpPr>
        <p:spPr>
          <a:xfrm>
            <a:off x="694372" y="996098"/>
            <a:ext cx="6868478" cy="2062829"/>
          </a:xfrm>
          <a:prstGeom prst="roundRect">
            <a:avLst>
              <a:gd name="adj" fmla="val 16667"/>
            </a:avLst>
          </a:prstGeom>
          <a:noFill/>
          <a:ln w="28575" cap="flat" cmpd="sng">
            <a:noFill/>
            <a:prstDash val="solid"/>
            <a:headEnd type="none" w="med" len="med"/>
            <a:tailEnd type="none" w="med" len="med"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latin typeface="Arial" panose="020B0604020202020204" pitchFamily="34" charset="0"/>
              </a:rPr>
              <a:t>　　有线通信：电话、电报、电</a:t>
            </a:r>
            <a:r>
              <a:rPr lang="zh-CN" altLang="en-US" sz="2400" b="1" dirty="0" smtClean="0">
                <a:latin typeface="Arial" panose="020B0604020202020204" pitchFamily="34" charset="0"/>
              </a:rPr>
              <a:t>视。</a:t>
            </a:r>
            <a:r>
              <a:rPr lang="zh-CN" altLang="en-US" sz="2400" b="1" dirty="0">
                <a:latin typeface="Arial" panose="020B0604020202020204" pitchFamily="34" charset="0"/>
              </a:rPr>
              <a:t/>
            </a:r>
            <a:br>
              <a:rPr lang="zh-CN" altLang="en-US" sz="2400" b="1" dirty="0">
                <a:latin typeface="Arial" panose="020B0604020202020204" pitchFamily="34" charset="0"/>
              </a:rPr>
            </a:br>
            <a:r>
              <a:rPr lang="zh-CN" altLang="en-US" sz="2400" b="1" dirty="0">
                <a:latin typeface="Arial" panose="020B0604020202020204" pitchFamily="34" charset="0"/>
              </a:rPr>
              <a:t>　　无线通信：收音机、对讲</a:t>
            </a:r>
            <a:r>
              <a:rPr lang="zh-CN" altLang="en-US" sz="2400" b="1" dirty="0" smtClean="0">
                <a:latin typeface="Arial" panose="020B0604020202020204" pitchFamily="34" charset="0"/>
              </a:rPr>
              <a:t>机。</a:t>
            </a:r>
            <a:r>
              <a:rPr lang="zh-CN" altLang="en-US" sz="2400" b="1" dirty="0">
                <a:latin typeface="Arial" panose="020B0604020202020204" pitchFamily="34" charset="0"/>
              </a:rPr>
              <a:t/>
            </a:r>
            <a:br>
              <a:rPr lang="zh-CN" altLang="en-US" sz="2400" b="1" dirty="0">
                <a:latin typeface="Arial" panose="020B0604020202020204" pitchFamily="34" charset="0"/>
              </a:rPr>
            </a:br>
            <a:r>
              <a:rPr lang="zh-CN" altLang="en-US" sz="2400" b="1" dirty="0">
                <a:latin typeface="Arial" panose="020B0604020202020204" pitchFamily="34" charset="0"/>
              </a:rPr>
              <a:t>　　数字化通信：互联网、数字电</a:t>
            </a:r>
            <a:r>
              <a:rPr lang="zh-CN" altLang="en-US" sz="2400" b="1" dirty="0" smtClean="0">
                <a:latin typeface="Arial" panose="020B0604020202020204" pitchFamily="34" charset="0"/>
              </a:rPr>
              <a:t>视。</a:t>
            </a:r>
            <a:r>
              <a:rPr lang="zh-CN" altLang="en-US" sz="2400" b="1" dirty="0">
                <a:latin typeface="Arial" panose="020B0604020202020204" pitchFamily="34" charset="0"/>
              </a:rPr>
              <a:t>  </a:t>
            </a:r>
            <a:br>
              <a:rPr lang="zh-CN" altLang="en-US" sz="2400" b="1" dirty="0">
                <a:latin typeface="Arial" panose="020B0604020202020204" pitchFamily="34" charset="0"/>
              </a:rPr>
            </a:br>
            <a:r>
              <a:rPr lang="zh-CN" altLang="en-US" sz="2400" b="1" dirty="0">
                <a:latin typeface="Arial" panose="020B0604020202020204" pitchFamily="34" charset="0"/>
              </a:rPr>
              <a:t>　　纸张通信：书信、报</a:t>
            </a:r>
            <a:r>
              <a:rPr lang="zh-CN" altLang="en-US" sz="2400" b="1" dirty="0" smtClean="0">
                <a:latin typeface="Arial" panose="020B0604020202020204" pitchFamily="34" charset="0"/>
              </a:rPr>
              <a:t>纸。</a:t>
            </a:r>
            <a:r>
              <a:rPr lang="zh-CN" altLang="en-US" sz="2400" b="1" dirty="0">
                <a:latin typeface="Arial" panose="020B0604020202020204" pitchFamily="34" charset="0"/>
              </a:rPr>
              <a:t>  </a:t>
            </a: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2"/>
          <p:cNvSpPr txBox="1"/>
          <p:nvPr/>
        </p:nvSpPr>
        <p:spPr bwMode="auto">
          <a:xfrm>
            <a:off x="608489" y="2986854"/>
            <a:ext cx="7385209" cy="13946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 algn="l" rtl="0" fontAlgn="base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1. </a:t>
            </a:r>
            <a:r>
              <a:rPr lang="zh-CN" altLang="en-US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了解</a:t>
            </a:r>
            <a:r>
              <a:rPr lang="zh-CN" altLang="en-US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电话</a:t>
            </a:r>
            <a:r>
              <a:rPr lang="zh-CN" altLang="en-US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是如何把声音传递到远方的；</a:t>
            </a:r>
            <a:r>
              <a:rPr lang="zh-CN" altLang="en-US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了解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电话交换机</a:t>
            </a:r>
            <a:r>
              <a:rPr lang="zh-CN" altLang="en-US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的用处；了解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模拟通信</a:t>
            </a:r>
            <a:r>
              <a:rPr lang="zh-CN" altLang="en-US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和</a:t>
            </a:r>
            <a:r>
              <a:rPr lang="zh-CN" altLang="en-US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数字通信</a:t>
            </a:r>
            <a:r>
              <a:rPr lang="zh-CN" altLang="en-US" b="1" dirty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的基本区别。</a:t>
            </a:r>
          </a:p>
          <a:p>
            <a:pPr eaLnBrk="1" hangingPunct="1">
              <a:lnSpc>
                <a:spcPct val="150000"/>
              </a:lnSpc>
            </a:pPr>
            <a:endParaRPr kumimoji="0" lang="zh-CN" altLang="zh-CN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27" name="内容占位符 2"/>
          <p:cNvSpPr txBox="1"/>
          <p:nvPr/>
        </p:nvSpPr>
        <p:spPr bwMode="auto">
          <a:xfrm>
            <a:off x="949958" y="830699"/>
            <a:ext cx="7642225" cy="18866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 algn="l" rtl="0" fontAlgn="base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2. </a:t>
            </a:r>
            <a:r>
              <a:rPr kumimoji="0" lang="zh-CN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通过讲述贝尔发明电话的过程，激发学生不怕困难、积极探索的精</a:t>
            </a:r>
            <a:r>
              <a:rPr kumimoji="0" lang="zh-CN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神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；</a:t>
            </a:r>
            <a:r>
              <a:rPr kumimoji="0" lang="zh-CN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了</a:t>
            </a:r>
            <a:r>
              <a:rPr kumimoji="0" lang="zh-CN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解技术改革对人类社会发展的作用，提高学生的学习兴趣。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678815" y="639895"/>
            <a:ext cx="8214995" cy="3878580"/>
            <a:chOff x="987" y="834"/>
            <a:chExt cx="12937" cy="6108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987" y="6916"/>
              <a:ext cx="12104" cy="26"/>
            </a:xfrm>
            <a:prstGeom prst="line">
              <a:avLst/>
            </a:prstGeom>
            <a:ln w="571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3027" y="4356"/>
              <a:ext cx="0" cy="2560"/>
            </a:xfrm>
            <a:prstGeom prst="line">
              <a:avLst/>
            </a:prstGeom>
            <a:ln w="57150">
              <a:solidFill>
                <a:srgbClr val="0B5FD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12993" y="4372"/>
              <a:ext cx="912" cy="0"/>
            </a:xfrm>
            <a:prstGeom prst="line">
              <a:avLst/>
            </a:prstGeom>
            <a:ln w="57150">
              <a:solidFill>
                <a:srgbClr val="0B5FD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 flipV="1">
              <a:off x="13924" y="834"/>
              <a:ext cx="0" cy="3572"/>
            </a:xfrm>
            <a:prstGeom prst="straightConnector1">
              <a:avLst/>
            </a:prstGeom>
            <a:ln w="57150">
              <a:solidFill>
                <a:srgbClr val="0B5FD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2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/>
          <p:nvPr/>
        </p:nvSpPr>
        <p:spPr>
          <a:xfrm>
            <a:off x="691515" y="3859478"/>
            <a:ext cx="3531870" cy="493395"/>
          </a:xfrm>
          <a:prstGeom prst="rect">
            <a:avLst/>
          </a:prstGeom>
          <a:noFill/>
          <a:ln w="9525">
            <a:noFill/>
          </a:ln>
        </p:spPr>
        <p:txBody>
          <a:bodyPr lIns="69056" tIns="34528" rIns="69056" bIns="34528" anchor="b"/>
          <a:lstStyle/>
          <a:p>
            <a:pPr>
              <a:lnSpc>
                <a:spcPct val="120000"/>
              </a:lnSpc>
            </a:pPr>
            <a:r>
              <a:rPr lang="en-US" altLang="zh-CN" sz="20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1876</a:t>
            </a:r>
            <a:r>
              <a:rPr lang="zh-CN" altLang="en-US" sz="20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en-US" sz="20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贝尔</a:t>
            </a:r>
            <a:r>
              <a:rPr lang="zh-CN" altLang="en-US" sz="20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发明了电话</a:t>
            </a:r>
          </a:p>
        </p:txBody>
      </p:sp>
      <p:pic>
        <p:nvPicPr>
          <p:cNvPr id="34819" name="Picture 2" descr="http://a3.att.hudong.com/06/70/163000000449351267197071517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459" y="1589696"/>
            <a:ext cx="3522821" cy="20340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4820" name="Picture 3" descr="E:\教科研、论文资料\人教版教学参考编制\21图\21图\21-1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41570" y="1310593"/>
            <a:ext cx="3230880" cy="25922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4821" name="Rectangle 7"/>
          <p:cNvSpPr/>
          <p:nvPr/>
        </p:nvSpPr>
        <p:spPr>
          <a:xfrm>
            <a:off x="4857750" y="4075086"/>
            <a:ext cx="3438525" cy="874395"/>
          </a:xfrm>
          <a:prstGeom prst="rect">
            <a:avLst/>
          </a:prstGeom>
          <a:noFill/>
          <a:ln w="9525">
            <a:noFill/>
          </a:ln>
        </p:spPr>
        <p:txBody>
          <a:bodyPr lIns="69056" tIns="34528" rIns="69056" bIns="34528" anchor="b"/>
          <a:lstStyle/>
          <a:p>
            <a:pPr algn="ctr">
              <a:lnSpc>
                <a:spcPct val="120000"/>
              </a:lnSpc>
            </a:pPr>
            <a:r>
              <a:rPr lang="en-US" altLang="zh-CN" sz="20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1892</a:t>
            </a:r>
            <a:r>
              <a:rPr lang="zh-CN" altLang="en-US" sz="20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年，</a:t>
            </a:r>
            <a:r>
              <a:rPr lang="zh-CN" altLang="en-US" sz="20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贝尔</a:t>
            </a:r>
            <a:r>
              <a:rPr lang="zh-CN" altLang="en-US" sz="20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在纽约至芝加哥的电话开通仪式上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2530475" y="563880"/>
            <a:ext cx="4762500" cy="463550"/>
            <a:chOff x="4360" y="888"/>
            <a:chExt cx="7500" cy="730"/>
          </a:xfrm>
        </p:grpSpPr>
        <p:grpSp>
          <p:nvGrpSpPr>
            <p:cNvPr id="8200" name="组合 18"/>
            <p:cNvGrpSpPr/>
            <p:nvPr/>
          </p:nvGrpSpPr>
          <p:grpSpPr bwMode="auto">
            <a:xfrm>
              <a:off x="4360" y="946"/>
              <a:ext cx="2343" cy="672"/>
              <a:chOff x="2004695" y="686607"/>
              <a:chExt cx="1983740" cy="570436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2005542" y="686607"/>
                <a:ext cx="1893147" cy="555157"/>
              </a:xfrm>
              <a:prstGeom prst="roundRect">
                <a:avLst/>
              </a:prstGeom>
              <a:solidFill>
                <a:srgbClr val="F07474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sz="1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737" name="矩形 1"/>
              <p:cNvSpPr>
                <a:spLocks noChangeArrowheads="1"/>
              </p:cNvSpPr>
              <p:nvPr/>
            </p:nvSpPr>
            <p:spPr bwMode="auto">
              <a:xfrm>
                <a:off x="2004695" y="740934"/>
                <a:ext cx="1983740" cy="51610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zh-CN" altLang="en-US" sz="2400" dirty="0">
                    <a:solidFill>
                      <a:sysClr val="window" lastClr="FFFFF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知识点 </a:t>
                </a:r>
                <a:r>
                  <a:rPr lang="en-US" altLang="zh-CN" sz="2400" b="1" dirty="0">
                    <a:solidFill>
                      <a:sysClr val="window" lastClr="FFFFF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endParaRPr lang="zh-CN" altLang="en-US" sz="2400" b="1" dirty="0">
                  <a:solidFill>
                    <a:sysClr val="window" lastClr="FFFFFF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2" name="矩形 4"/>
            <p:cNvSpPr>
              <a:spLocks noChangeArrowheads="1"/>
            </p:cNvSpPr>
            <p:nvPr/>
          </p:nvSpPr>
          <p:spPr bwMode="auto">
            <a:xfrm>
              <a:off x="7026" y="888"/>
              <a:ext cx="4834" cy="7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  <a:sym typeface="+mn-ea"/>
                </a:rPr>
                <a:t>电流把信息传到远方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8" name="图片 5734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41265" y="1074804"/>
            <a:ext cx="3550285" cy="25476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465295" y="1376194"/>
            <a:ext cx="4382929" cy="14763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最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简单的电话由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话筒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听筒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组成。为了完成通话，话筒和听筒间要连上一对电话线。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53853" y="2915499"/>
            <a:ext cx="8704421" cy="14763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话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筒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把声音转换成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变化的电流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电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流沿着导线把信息传到远方。在另一端，电流使听筒的膜片振动，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携带信息的电流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又把电流转换成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声音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2506980" y="579256"/>
            <a:ext cx="3958508" cy="495548"/>
            <a:chOff x="2506980" y="579256"/>
            <a:chExt cx="3958508" cy="495548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35"/>
            <a:stretch>
              <a:fillRect/>
            </a:stretch>
          </p:blipFill>
          <p:spPr bwMode="auto">
            <a:xfrm>
              <a:off x="2506980" y="593791"/>
              <a:ext cx="3958508" cy="481013"/>
            </a:xfrm>
            <a:prstGeom prst="round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矩形 14"/>
            <p:cNvSpPr/>
            <p:nvPr/>
          </p:nvSpPr>
          <p:spPr>
            <a:xfrm>
              <a:off x="2593872" y="579256"/>
              <a:ext cx="38716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charset="0"/>
                </a:rPr>
                <a:t>电话的组成及作用</a:t>
              </a:r>
            </a:p>
          </p:txBody>
        </p:sp>
      </p:grpSp>
    </p:spTree>
    <p:custDataLst>
      <p:tags r:id="rId1"/>
    </p:custData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6" name="图片 9225"/>
          <p:cNvPicPr>
            <a:picLocks noChangeAspect="1"/>
          </p:cNvPicPr>
          <p:nvPr/>
        </p:nvPicPr>
        <p:blipFill>
          <a:blip r:embed="rId3" cstate="print"/>
          <a:srcRect l="12006" r="18808"/>
          <a:stretch>
            <a:fillRect/>
          </a:stretch>
        </p:blipFill>
        <p:spPr>
          <a:xfrm>
            <a:off x="17939" y="895324"/>
            <a:ext cx="4476274" cy="4093369"/>
          </a:xfrm>
          <a:prstGeom prst="rect">
            <a:avLst/>
          </a:prstGeom>
          <a:noFill/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</p:pic>
      <p:sp>
        <p:nvSpPr>
          <p:cNvPr id="9227" name="文本框 9226"/>
          <p:cNvSpPr txBox="1"/>
          <p:nvPr/>
        </p:nvSpPr>
        <p:spPr>
          <a:xfrm>
            <a:off x="-3730" y="2302405"/>
            <a:ext cx="107989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听筒</a:t>
            </a:r>
          </a:p>
        </p:txBody>
      </p:sp>
      <p:sp>
        <p:nvSpPr>
          <p:cNvPr id="9228" name="文本框 9227"/>
          <p:cNvSpPr txBox="1"/>
          <p:nvPr/>
        </p:nvSpPr>
        <p:spPr>
          <a:xfrm>
            <a:off x="3691255" y="4550781"/>
            <a:ext cx="9715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话筒</a:t>
            </a:r>
          </a:p>
        </p:txBody>
      </p:sp>
      <p:sp>
        <p:nvSpPr>
          <p:cNvPr id="9229" name="文本框 9228"/>
          <p:cNvSpPr txBox="1"/>
          <p:nvPr/>
        </p:nvSpPr>
        <p:spPr>
          <a:xfrm>
            <a:off x="490379" y="995812"/>
            <a:ext cx="2321719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永磁体、线圈</a:t>
            </a:r>
          </a:p>
        </p:txBody>
      </p:sp>
      <p:sp>
        <p:nvSpPr>
          <p:cNvPr id="9237" name="文本框 9236"/>
          <p:cNvSpPr txBox="1"/>
          <p:nvPr/>
        </p:nvSpPr>
        <p:spPr>
          <a:xfrm>
            <a:off x="2101006" y="1750192"/>
            <a:ext cx="1422184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薄铁膜片</a:t>
            </a:r>
          </a:p>
        </p:txBody>
      </p:sp>
      <p:sp>
        <p:nvSpPr>
          <p:cNvPr id="9238" name="直接连接符 9237"/>
          <p:cNvSpPr/>
          <p:nvPr/>
        </p:nvSpPr>
        <p:spPr>
          <a:xfrm>
            <a:off x="2912586" y="3323722"/>
            <a:ext cx="475774" cy="543878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9239" name="文本框 9238"/>
          <p:cNvSpPr txBox="1"/>
          <p:nvPr/>
        </p:nvSpPr>
        <p:spPr>
          <a:xfrm>
            <a:off x="2087245" y="2841996"/>
            <a:ext cx="107989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碳粒</a:t>
            </a:r>
          </a:p>
        </p:txBody>
      </p:sp>
      <p:sp>
        <p:nvSpPr>
          <p:cNvPr id="9240" name="直接连接符 9239"/>
          <p:cNvSpPr/>
          <p:nvPr/>
        </p:nvSpPr>
        <p:spPr>
          <a:xfrm>
            <a:off x="3167856" y="2842234"/>
            <a:ext cx="229076" cy="915829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9241" name="文本框 9240"/>
          <p:cNvSpPr txBox="1"/>
          <p:nvPr/>
        </p:nvSpPr>
        <p:spPr>
          <a:xfrm>
            <a:off x="2876391" y="2404322"/>
            <a:ext cx="91797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膜片</a:t>
            </a:r>
          </a:p>
        </p:txBody>
      </p:sp>
      <p:sp>
        <p:nvSpPr>
          <p:cNvPr id="9245" name="直接连接符 9244"/>
          <p:cNvSpPr/>
          <p:nvPr/>
        </p:nvSpPr>
        <p:spPr>
          <a:xfrm flipH="1">
            <a:off x="327025" y="1810200"/>
            <a:ext cx="368141" cy="535781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9247" name="直接连接符 9246"/>
          <p:cNvSpPr/>
          <p:nvPr/>
        </p:nvSpPr>
        <p:spPr>
          <a:xfrm flipH="1">
            <a:off x="1249045" y="2025465"/>
            <a:ext cx="838200" cy="87154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9249" name="直接连接符 9248"/>
          <p:cNvSpPr/>
          <p:nvPr/>
        </p:nvSpPr>
        <p:spPr>
          <a:xfrm flipH="1">
            <a:off x="1076166" y="1388242"/>
            <a:ext cx="127159" cy="7239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9251" name="直接连接符 9250"/>
          <p:cNvSpPr/>
          <p:nvPr/>
        </p:nvSpPr>
        <p:spPr>
          <a:xfrm>
            <a:off x="3906044" y="4240504"/>
            <a:ext cx="153829" cy="26003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9254" name="文本框 9253"/>
          <p:cNvSpPr txBox="1"/>
          <p:nvPr/>
        </p:nvSpPr>
        <p:spPr>
          <a:xfrm>
            <a:off x="3455035" y="2842234"/>
            <a:ext cx="1112805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金属盒</a:t>
            </a:r>
          </a:p>
        </p:txBody>
      </p:sp>
      <p:sp>
        <p:nvSpPr>
          <p:cNvPr id="9255" name="直接连接符 9254"/>
          <p:cNvSpPr/>
          <p:nvPr/>
        </p:nvSpPr>
        <p:spPr>
          <a:xfrm flipH="1">
            <a:off x="3794601" y="3175609"/>
            <a:ext cx="111443" cy="581978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" name="文本框 2"/>
          <p:cNvSpPr txBox="1"/>
          <p:nvPr/>
        </p:nvSpPr>
        <p:spPr>
          <a:xfrm>
            <a:off x="3949065" y="999490"/>
            <a:ext cx="5143500" cy="19380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话筒：当对着话筒说话时，由于声音的振动，膜片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时紧时松地压迫碳粒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，它们的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电阻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随之发生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改变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，流过碳粒的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电流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就会相应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改变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，于是形成了随声音变化的电流信号。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949065" y="2937192"/>
            <a:ext cx="5143500" cy="19380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听筒：听筒内有一个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电磁铁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，电磁铁吸引一块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薄铁膜片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。由于线圈中电流不断变化，电磁铁的膜片的作用也随之变化，使膜片振动，在空气中形成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声波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。这样就可以听到对方的讲话了。</a:t>
            </a:r>
          </a:p>
        </p:txBody>
      </p:sp>
      <p:pic>
        <p:nvPicPr>
          <p:cNvPr id="28674" name="Picture 1"/>
          <p:cNvPicPr>
            <a:picLocks noChangeAspect="1"/>
          </p:cNvPicPr>
          <p:nvPr/>
        </p:nvPicPr>
        <p:blipFill>
          <a:blip r:embed="rId4" cstate="print"/>
          <a:srcRect l="2301" r="2790"/>
          <a:stretch>
            <a:fillRect/>
          </a:stretch>
        </p:blipFill>
        <p:spPr>
          <a:xfrm>
            <a:off x="25003" y="1195016"/>
            <a:ext cx="3957955" cy="318960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8" name="组合 27"/>
          <p:cNvGrpSpPr/>
          <p:nvPr/>
        </p:nvGrpSpPr>
        <p:grpSpPr>
          <a:xfrm>
            <a:off x="2506980" y="560354"/>
            <a:ext cx="3958508" cy="490240"/>
            <a:chOff x="2506980" y="560354"/>
            <a:chExt cx="3958508" cy="490240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35"/>
            <a:stretch>
              <a:fillRect/>
            </a:stretch>
          </p:blipFill>
          <p:spPr bwMode="auto">
            <a:xfrm>
              <a:off x="2506980" y="569581"/>
              <a:ext cx="3958508" cy="481013"/>
            </a:xfrm>
            <a:prstGeom prst="round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矩形 29"/>
            <p:cNvSpPr/>
            <p:nvPr/>
          </p:nvSpPr>
          <p:spPr>
            <a:xfrm>
              <a:off x="2593872" y="560354"/>
              <a:ext cx="38716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charset="0"/>
                </a:rPr>
                <a:t>话筒和听筒工作原理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6" dur="2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2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5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8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4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7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0" dur="5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3" dur="5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6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9" dur="5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2" dur="500"/>
                                        <p:tgtEl>
                                          <p:spTgt spid="9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5" dur="500"/>
                                        <p:tgtEl>
                                          <p:spTgt spid="9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8" dur="500"/>
                                        <p:tgtEl>
                                          <p:spTgt spid="9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1" dur="500"/>
                                        <p:tgtEl>
                                          <p:spTgt spid="9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7" grpId="0"/>
      <p:bldP spid="9227" grpId="1"/>
      <p:bldP spid="9228" grpId="0"/>
      <p:bldP spid="9228" grpId="1"/>
      <p:bldP spid="9229" grpId="0"/>
      <p:bldP spid="9229" grpId="1"/>
      <p:bldP spid="9237" grpId="0"/>
      <p:bldP spid="9237" grpId="1"/>
      <p:bldP spid="9239" grpId="1"/>
      <p:bldP spid="9239" grpId="2"/>
      <p:bldP spid="9241" grpId="0"/>
      <p:bldP spid="9241" grpId="1"/>
      <p:bldP spid="9254" grpId="0"/>
      <p:bldP spid="9254" grpId="1"/>
      <p:bldP spid="3" grpId="0" bldLvl="0" animBg="1"/>
      <p:bldP spid="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9" name="文本框 61448"/>
          <p:cNvSpPr txBox="1"/>
          <p:nvPr/>
        </p:nvSpPr>
        <p:spPr>
          <a:xfrm>
            <a:off x="5796108" y="1222435"/>
            <a:ext cx="2614467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提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高</a:t>
            </a:r>
            <a:r>
              <a:rPr lang="zh-CN" altLang="en-US" sz="2100" b="1" dirty="0" smtClean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线</a:t>
            </a:r>
            <a:r>
              <a:rPr lang="zh-CN" altLang="en-US" sz="21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路的利用率</a:t>
            </a:r>
          </a:p>
        </p:txBody>
      </p:sp>
      <p:sp>
        <p:nvSpPr>
          <p:cNvPr id="61450" name="文本框 61449"/>
          <p:cNvSpPr txBox="1"/>
          <p:nvPr/>
        </p:nvSpPr>
        <p:spPr>
          <a:xfrm>
            <a:off x="7327661" y="3739515"/>
            <a:ext cx="168211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1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电子计算机程序控制</a:t>
            </a:r>
            <a:endParaRPr lang="zh-CN" altLang="en-US" sz="2100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52" name="文本框 61451"/>
          <p:cNvSpPr txBox="1"/>
          <p:nvPr/>
        </p:nvSpPr>
        <p:spPr>
          <a:xfrm>
            <a:off x="4460003" y="2327910"/>
            <a:ext cx="164909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100" b="1" dirty="0">
                <a:latin typeface="Arial" panose="020B0604020202020204" pitchFamily="34" charset="0"/>
                <a:ea typeface="宋体" panose="02010600030101010101" pitchFamily="2" charset="-122"/>
              </a:rPr>
              <a:t>电话交换机</a:t>
            </a:r>
          </a:p>
          <a:p>
            <a:pPr algn="ctr"/>
            <a:r>
              <a:rPr lang="zh-CN" altLang="en-GB" sz="2100" b="1" dirty="0">
                <a:latin typeface="Arial" panose="020B0604020202020204" pitchFamily="34" charset="0"/>
                <a:ea typeface="宋体" panose="02010600030101010101" pitchFamily="2" charset="-122"/>
              </a:rPr>
              <a:t>（发展史）</a:t>
            </a:r>
            <a:endParaRPr lang="zh-CN" altLang="en-US" sz="21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55" name="文本框 61454"/>
          <p:cNvSpPr txBox="1"/>
          <p:nvPr/>
        </p:nvSpPr>
        <p:spPr>
          <a:xfrm>
            <a:off x="6341428" y="1791334"/>
            <a:ext cx="76835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100" b="1" dirty="0">
                <a:solidFill>
                  <a:srgbClr val="3333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手工操作</a:t>
            </a:r>
            <a:endParaRPr lang="zh-CN" altLang="en-US" sz="2100" b="1" dirty="0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58" name="文本框 61457"/>
          <p:cNvSpPr txBox="1"/>
          <p:nvPr/>
        </p:nvSpPr>
        <p:spPr>
          <a:xfrm>
            <a:off x="6355160" y="2926001"/>
            <a:ext cx="81978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1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自动控制</a:t>
            </a:r>
            <a:endParaRPr lang="zh-CN" altLang="en-US" sz="135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61" name="矩形 61460"/>
          <p:cNvSpPr/>
          <p:nvPr/>
        </p:nvSpPr>
        <p:spPr>
          <a:xfrm>
            <a:off x="7300038" y="2651157"/>
            <a:ext cx="1647748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1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电磁继电器控制</a:t>
            </a:r>
          </a:p>
        </p:txBody>
      </p:sp>
      <p:sp>
        <p:nvSpPr>
          <p:cNvPr id="61463" name="矩形 61462"/>
          <p:cNvSpPr/>
          <p:nvPr/>
        </p:nvSpPr>
        <p:spPr>
          <a:xfrm>
            <a:off x="7470299" y="1953392"/>
            <a:ext cx="1053465" cy="414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100" b="1" dirty="0">
                <a:solidFill>
                  <a:srgbClr val="0000C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话务员</a:t>
            </a:r>
          </a:p>
        </p:txBody>
      </p:sp>
      <p:sp>
        <p:nvSpPr>
          <p:cNvPr id="8" name="右箭头 7"/>
          <p:cNvSpPr/>
          <p:nvPr/>
        </p:nvSpPr>
        <p:spPr>
          <a:xfrm>
            <a:off x="7110254" y="2066422"/>
            <a:ext cx="360045" cy="187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7" name="图片 6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7638" y="1488956"/>
            <a:ext cx="3565143" cy="277113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24588" name="AutoShape 28"/>
          <p:cNvSpPr/>
          <p:nvPr/>
        </p:nvSpPr>
        <p:spPr>
          <a:xfrm flipH="1">
            <a:off x="6123941" y="2159952"/>
            <a:ext cx="197644" cy="977331"/>
          </a:xfrm>
          <a:prstGeom prst="rightBrace">
            <a:avLst>
              <a:gd name="adj1" fmla="val 56029"/>
              <a:gd name="adj2" fmla="val 50000"/>
            </a:avLst>
          </a:prstGeom>
          <a:noFill/>
          <a:ln w="158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4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1" name="AutoShape 28"/>
          <p:cNvSpPr/>
          <p:nvPr/>
        </p:nvSpPr>
        <p:spPr>
          <a:xfrm flipH="1">
            <a:off x="7116206" y="2874521"/>
            <a:ext cx="197644" cy="977331"/>
          </a:xfrm>
          <a:prstGeom prst="rightBrace">
            <a:avLst>
              <a:gd name="adj1" fmla="val 56029"/>
              <a:gd name="adj2" fmla="val 50000"/>
            </a:avLst>
          </a:prstGeom>
          <a:noFill/>
          <a:ln w="158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24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grpSp>
        <p:nvGrpSpPr>
          <p:cNvPr id="22" name="组合 18"/>
          <p:cNvGrpSpPr/>
          <p:nvPr/>
        </p:nvGrpSpPr>
        <p:grpSpPr bwMode="auto">
          <a:xfrm>
            <a:off x="2483168" y="560361"/>
            <a:ext cx="1487805" cy="426720"/>
            <a:chOff x="2004695" y="686607"/>
            <a:chExt cx="1983740" cy="570436"/>
          </a:xfrm>
        </p:grpSpPr>
        <p:sp>
          <p:nvSpPr>
            <p:cNvPr id="23" name="圆角矩形 22"/>
            <p:cNvSpPr/>
            <p:nvPr/>
          </p:nvSpPr>
          <p:spPr>
            <a:xfrm>
              <a:off x="2005542" y="686607"/>
              <a:ext cx="1893147" cy="555157"/>
            </a:xfrm>
            <a:prstGeom prst="roundRect">
              <a:avLst/>
            </a:prstGeom>
            <a:solidFill>
              <a:srgbClr val="F07474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00"/>
            </a:p>
          </p:txBody>
        </p:sp>
        <p:sp>
          <p:nvSpPr>
            <p:cNvPr id="24" name="矩形 1"/>
            <p:cNvSpPr>
              <a:spLocks noChangeArrowheads="1"/>
            </p:cNvSpPr>
            <p:nvPr/>
          </p:nvSpPr>
          <p:spPr bwMode="auto">
            <a:xfrm>
              <a:off x="2004695" y="740934"/>
              <a:ext cx="1983740" cy="5161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zh-CN" altLang="en-US" sz="2400">
                  <a:solidFill>
                    <a:sysClr val="window" lastClr="FFFFFF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知识点 </a:t>
              </a:r>
              <a:r>
                <a:rPr lang="en-US" altLang="zh-CN" sz="2400" b="1">
                  <a:solidFill>
                    <a:sysClr val="window" lastClr="FFFFFF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2</a:t>
              </a:r>
              <a:endParaRPr lang="zh-CN" altLang="en-US" sz="2400" b="1">
                <a:solidFill>
                  <a:sysClr val="window" lastClr="FFFFFF"/>
                </a:solidFill>
                <a:latin typeface="Times New Roman" panose="0202060305040502030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25" name="矩形 4"/>
          <p:cNvSpPr>
            <a:spLocks noChangeArrowheads="1"/>
          </p:cNvSpPr>
          <p:nvPr/>
        </p:nvSpPr>
        <p:spPr bwMode="auto">
          <a:xfrm>
            <a:off x="4176395" y="563245"/>
            <a:ext cx="24218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charset="0"/>
                <a:ea typeface="黑体" panose="02010609060101010101" pitchFamily="49" charset="-122"/>
              </a:rPr>
              <a:t>电话交换机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55569" y="1471807"/>
            <a:ext cx="814042" cy="3015699"/>
            <a:chOff x="464930" y="1150512"/>
            <a:chExt cx="837045" cy="1981846"/>
          </a:xfrm>
        </p:grpSpPr>
        <p:sp>
          <p:nvSpPr>
            <p:cNvPr id="27" name="右箭头标注 18"/>
            <p:cNvSpPr/>
            <p:nvPr/>
          </p:nvSpPr>
          <p:spPr>
            <a:xfrm>
              <a:off x="464930" y="1150512"/>
              <a:ext cx="837045" cy="1925513"/>
            </a:xfrm>
            <a:prstGeom prst="rightArrowCallou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165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/>
                <a:ea typeface="黑体" panose="02010609060101010101" pitchFamily="49" charset="-122"/>
              </a:endParaRPr>
            </a:p>
          </p:txBody>
        </p:sp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33" y="1150512"/>
              <a:ext cx="487191" cy="316486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" name="TextBox 20"/>
            <p:cNvSpPr txBox="1"/>
            <p:nvPr/>
          </p:nvSpPr>
          <p:spPr>
            <a:xfrm>
              <a:off x="516085" y="1439677"/>
              <a:ext cx="430887" cy="169268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defTabSz="685165">
                <a:defRPr/>
              </a:pPr>
              <a:r>
                <a:rPr lang="zh-CN" altLang="en-US" sz="1600" b="1" spc="3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点击图片播</a:t>
              </a:r>
              <a:r>
                <a:rPr lang="zh-CN" altLang="en-US" sz="1600" b="1" spc="300" dirty="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放实验视</a:t>
              </a:r>
              <a:r>
                <a:rPr lang="zh-CN" altLang="en-US" sz="1600" b="1" spc="300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频</a:t>
              </a:r>
            </a:p>
          </p:txBody>
        </p:sp>
      </p:grp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511168" flipV="1">
            <a:off x="5877410" y="643686"/>
            <a:ext cx="888347" cy="663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9" grpId="0" animBg="1"/>
      <p:bldP spid="61450" grpId="1"/>
      <p:bldP spid="61452" grpId="0"/>
      <p:bldP spid="61455" grpId="0"/>
      <p:bldP spid="61458" grpId="0"/>
      <p:bldP spid="61461" grpId="0"/>
      <p:bldP spid="61463" grpId="0"/>
      <p:bldP spid="8" grpId="0" animBg="1"/>
      <p:bldP spid="24588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E:\教科研、论文资料\人教版教学参考编制\21图\21图\21-1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1896" y="761021"/>
            <a:ext cx="3511630" cy="37802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TextBox 2"/>
          <p:cNvSpPr txBox="1"/>
          <p:nvPr/>
        </p:nvSpPr>
        <p:spPr>
          <a:xfrm>
            <a:off x="5415677" y="3729726"/>
            <a:ext cx="3614023" cy="5355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latin typeface="Times New Roman" panose="02020603050405020304" charset="0"/>
              </a:rPr>
              <a:t>程控电话交换机和操作台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n1-1"/>
  <p:tag name="KSO_WM_UNIT_TYPE" val="n_h_i"/>
  <p:tag name="KSO_WM_UNIT_INDEX" val="1_1_1"/>
  <p:tag name="KSO_WM_UNIT_ID" val="diagram20187637_2*n_h_i*1_1_1"/>
  <p:tag name="KSO_WM_TEMPLATE_CATEGORY" val="diagram"/>
  <p:tag name="KSO_WM_TEMPLATE_INDEX" val="20187637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VALUE" val="54"/>
  <p:tag name="KSO_WM_UNIT_HIGHLIGHT" val="0"/>
  <p:tag name="KSO_WM_UNIT_COMPATIBLE" val="0"/>
  <p:tag name="KSO_WM_DIAGRAM_GROUP_CODE" val="n1-1"/>
  <p:tag name="KSO_WM_UNIT_TYPE" val="n_h_a"/>
  <p:tag name="KSO_WM_UNIT_INDEX" val="1_1_1"/>
  <p:tag name="KSO_WM_UNIT_ID" val="diagram20187637_2*n_h_a*1_1_1"/>
  <p:tag name="KSO_WM_TEMPLATE_CATEGORY" val="diagram"/>
  <p:tag name="KSO_WM_TEMPLATE_INDEX" val="20187637"/>
  <p:tag name="KSO_WM_UNIT_LAYERLEVEL" val="1_1_1"/>
  <p:tag name="KSO_WM_TAG_VERSION" val="1.0"/>
  <p:tag name="KSO_WM_BEAUTIFY_FLAG" val="#wm#"/>
  <p:tag name="KSO_WM_UNIT_PRESET_TEXT" val="添加标题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n1-1"/>
  <p:tag name="KSO_WM_UNIT_TYPE" val="n_h_h_i"/>
  <p:tag name="KSO_WM_UNIT_INDEX" val="1_2_1_1"/>
  <p:tag name="KSO_WM_UNIT_ID" val="diagram20187637_2*n_h_h_i*1_2_1_1"/>
  <p:tag name="KSO_WM_TEMPLATE_CATEGORY" val="diagram"/>
  <p:tag name="KSO_WM_TEMPLATE_INDEX" val="20187637"/>
  <p:tag name="KSO_WM_UNIT_LAYERLEVEL" val="1_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DIAGRAM_GROUP_CODE" val="n1-1"/>
  <p:tag name="KSO_WM_UNIT_TYPE" val="n_h_h_i"/>
  <p:tag name="KSO_WM_UNIT_INDEX" val="1_2_2_1"/>
  <p:tag name="KSO_WM_UNIT_ID" val="diagram20187637_2*n_h_h_i*1_2_2_1"/>
  <p:tag name="KSO_WM_TEMPLATE_CATEGORY" val="diagram"/>
  <p:tag name="KSO_WM_TEMPLATE_INDEX" val="20187637"/>
  <p:tag name="KSO_WM_UNIT_LAYERLEVEL" val="1_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VALUE" val="16"/>
  <p:tag name="KSO_WM_UNIT_HIGHLIGHT" val="0"/>
  <p:tag name="KSO_WM_UNIT_COMPATIBLE" val="0"/>
  <p:tag name="KSO_WM_DIAGRAM_GROUP_CODE" val="n1-1"/>
  <p:tag name="KSO_WM_UNIT_TYPE" val="n_h_h_a"/>
  <p:tag name="KSO_WM_UNIT_INDEX" val="1_2_1_1"/>
  <p:tag name="KSO_WM_UNIT_ID" val="diagram20187637_2*n_h_h_a*1_2_1_1"/>
  <p:tag name="KSO_WM_TEMPLATE_CATEGORY" val="diagram"/>
  <p:tag name="KSO_WM_TEMPLATE_INDEX" val="20187637"/>
  <p:tag name="KSO_WM_UNIT_LAYERLEVEL" val="1_1_1_1"/>
  <p:tag name="KSO_WM_TAG_VERSION" val="1.0"/>
  <p:tag name="KSO_WM_BEAUTIFY_FLAG" val="#wm#"/>
  <p:tag name="KSO_WM_UNIT_PRESET_TEXT" val="添加标题"/>
  <p:tag name="KSO_WM_UNIT_TEXT_FILL_FORE_SCHEMECOLOR_INDEX" val="6"/>
  <p:tag name="KSO_WM_UNIT_TEXT_FILL_TYPE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38"/>
  <p:tag name="KSO_WM_UNIT_HIGHLIGHT" val="0"/>
  <p:tag name="KSO_WM_UNIT_COMPATIBLE" val="0"/>
  <p:tag name="KSO_WM_DIAGRAM_GROUP_CODE" val="n1-1"/>
  <p:tag name="KSO_WM_UNIT_TYPE" val="n_h_h_f"/>
  <p:tag name="KSO_WM_UNIT_INDEX" val="1_2_1_1"/>
  <p:tag name="KSO_WM_UNIT_ID" val="diagram20187637_2*n_h_h_f*1_2_1_1"/>
  <p:tag name="KSO_WM_TEMPLATE_CATEGORY" val="diagram"/>
  <p:tag name="KSO_WM_TEMPLATE_INDEX" val="20187637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VALUE" val="16"/>
  <p:tag name="KSO_WM_UNIT_HIGHLIGHT" val="0"/>
  <p:tag name="KSO_WM_UNIT_COMPATIBLE" val="0"/>
  <p:tag name="KSO_WM_DIAGRAM_GROUP_CODE" val="n1-1"/>
  <p:tag name="KSO_WM_UNIT_TYPE" val="n_h_h_a"/>
  <p:tag name="KSO_WM_UNIT_INDEX" val="1_2_2_1"/>
  <p:tag name="KSO_WM_UNIT_ID" val="diagram20187637_2*n_h_h_a*1_2_2_1"/>
  <p:tag name="KSO_WM_TEMPLATE_CATEGORY" val="diagram"/>
  <p:tag name="KSO_WM_TEMPLATE_INDEX" val="20187637"/>
  <p:tag name="KSO_WM_UNIT_LAYERLEVEL" val="1_1_1_1"/>
  <p:tag name="KSO_WM_TAG_VERSION" val="1.0"/>
  <p:tag name="KSO_WM_BEAUTIFY_FLAG" val="#wm#"/>
  <p:tag name="KSO_WM_UNIT_PRESET_TEXT" val="添加标题"/>
  <p:tag name="KSO_WM_UNIT_TEXT_FILL_FORE_SCHEMECOLOR_INDEX" val="7"/>
  <p:tag name="KSO_WM_UNIT_TEXT_FILL_TYP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VALUE" val="38"/>
  <p:tag name="KSO_WM_UNIT_HIGHLIGHT" val="0"/>
  <p:tag name="KSO_WM_UNIT_COMPATIBLE" val="0"/>
  <p:tag name="KSO_WM_DIAGRAM_GROUP_CODE" val="n1-1"/>
  <p:tag name="KSO_WM_UNIT_TYPE" val="n_h_h_f"/>
  <p:tag name="KSO_WM_UNIT_INDEX" val="1_2_2_1"/>
  <p:tag name="KSO_WM_UNIT_ID" val="diagram20187637_2*n_h_h_f*1_2_2_1"/>
  <p:tag name="KSO_WM_TEMPLATE_CATEGORY" val="diagram"/>
  <p:tag name="KSO_WM_TEMPLATE_INDEX" val="20187637"/>
  <p:tag name="KSO_WM_UNIT_LAYERLEVEL" val="1_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" val="13"/>
  <p:tag name="KSO_WM_UNIT_TEXT_FILL_TYP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  <p:tag name="KSO_WM_SLIDE_MODEL_TYPE" val="cove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  <p:tag name="KSO_WM_UNIT_TYPE" val="a"/>
  <p:tag name="KSO_WM_UNIT_INDEX" val="1"/>
  <p:tag name="KSO_WM_UNIT_ID" val="custom20184553_1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BEAUTIFY_FLAG" val="#wm#"/>
  <p:tag name="KSO_WM_UNIT_PRESET_TEXT" val="空白演示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heme/theme1.xml><?xml version="1.0" encoding="utf-8"?>
<a:theme xmlns:a="http://schemas.openxmlformats.org/drawingml/2006/main" name="《七彩课堂》课件模板（新）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《七彩课堂》课件模板（新）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《七彩课堂》课件模板（新）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《七彩课堂》课件模板（新）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1521</Words>
  <Application>Microsoft Office PowerPoint</Application>
  <PresentationFormat>全屏显示(16:9)</PresentationFormat>
  <Paragraphs>158</Paragraphs>
  <Slides>21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《七彩课堂》课件模板（新）</vt:lpstr>
      <vt:lpstr>1_《七彩课堂》课件模板（新）</vt:lpstr>
      <vt:lpstr>自定义设计方案</vt:lpstr>
      <vt:lpstr>第二十一章  信息的传递  第1节  现代顺风耳——电话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25</cp:revision>
  <dcterms:created xsi:type="dcterms:W3CDTF">2018-03-01T02:03:00Z</dcterms:created>
  <dcterms:modified xsi:type="dcterms:W3CDTF">2019-11-12T09:10:09Z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2052-11.1.0.8765</vt:lpwstr>
  </property>
  <property fmtid="{D5CDD505-2E9C-101B-9397-08002B2CF9AE}" pid="3" name="KSORubyTemplateID">
    <vt:lpwstr>13</vt:lpwstr>
  </property>
</Properties>
</file>